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5"/>
  </p:notesMasterIdLst>
  <p:sldIdLst>
    <p:sldId id="256" r:id="rId2"/>
    <p:sldId id="312" r:id="rId3"/>
    <p:sldId id="269" r:id="rId4"/>
    <p:sldId id="311" r:id="rId5"/>
    <p:sldId id="340" r:id="rId6"/>
    <p:sldId id="330" r:id="rId7"/>
    <p:sldId id="328" r:id="rId8"/>
    <p:sldId id="270" r:id="rId9"/>
    <p:sldId id="274" r:id="rId10"/>
    <p:sldId id="314" r:id="rId11"/>
    <p:sldId id="331" r:id="rId12"/>
    <p:sldId id="341" r:id="rId13"/>
    <p:sldId id="337" r:id="rId14"/>
    <p:sldId id="333" r:id="rId15"/>
    <p:sldId id="334" r:id="rId16"/>
    <p:sldId id="332" r:id="rId17"/>
    <p:sldId id="344" r:id="rId18"/>
    <p:sldId id="338" r:id="rId19"/>
    <p:sldId id="350" r:id="rId20"/>
    <p:sldId id="351" r:id="rId21"/>
    <p:sldId id="352" r:id="rId22"/>
    <p:sldId id="353" r:id="rId23"/>
    <p:sldId id="349"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775209-FB65-6E4C-A4B5-03E9A1CDD9DE}">
          <p14:sldIdLst>
            <p14:sldId id="256"/>
            <p14:sldId id="312"/>
            <p14:sldId id="269"/>
            <p14:sldId id="311"/>
            <p14:sldId id="340"/>
            <p14:sldId id="330"/>
            <p14:sldId id="328"/>
            <p14:sldId id="270"/>
            <p14:sldId id="274"/>
            <p14:sldId id="314"/>
            <p14:sldId id="331"/>
            <p14:sldId id="341"/>
            <p14:sldId id="337"/>
            <p14:sldId id="333"/>
            <p14:sldId id="334"/>
            <p14:sldId id="332"/>
            <p14:sldId id="344"/>
            <p14:sldId id="338"/>
            <p14:sldId id="350"/>
            <p14:sldId id="351"/>
            <p14:sldId id="352"/>
            <p14:sldId id="353"/>
            <p14:sldId id="349"/>
          </p14:sldIdLst>
        </p14:section>
        <p14:section name="keep" id="{84128FA3-A08F-6D4D-9FEC-8F823795C346}">
          <p14:sldIdLst/>
        </p14:section>
      </p14:sectionLst>
    </p:ext>
    <p:ext uri="{EFAFB233-063F-42B5-8137-9DF3F51BA10A}">
      <p15:sldGuideLst xmlns:p15="http://schemas.microsoft.com/office/powerpoint/2012/main">
        <p15:guide id="1" orient="horz" pos="2137"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FFFF"/>
    <a:srgbClr val="0700FF"/>
    <a:srgbClr val="FF0100"/>
    <a:srgbClr val="D9D9D9"/>
    <a:srgbClr val="78E505"/>
    <a:srgbClr val="F8D4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40"/>
    <p:restoredTop sz="79652"/>
  </p:normalViewPr>
  <p:slideViewPr>
    <p:cSldViewPr snapToGrid="0" snapToObjects="1" showGuides="1">
      <p:cViewPr varScale="1">
        <p:scale>
          <a:sx n="48" d="100"/>
          <a:sy n="48" d="100"/>
        </p:scale>
        <p:origin x="1194" y="42"/>
      </p:cViewPr>
      <p:guideLst>
        <p:guide orient="horz" pos="2137"/>
        <p:guide pos="2903"/>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594604405607799"/>
          <c:y val="0.16289886137568699"/>
          <c:w val="0.40810814458495198"/>
          <c:h val="0.675645782898599"/>
        </c:manualLayout>
      </c:layout>
      <c:pieChart>
        <c:varyColors val="1"/>
        <c:ser>
          <c:idx val="0"/>
          <c:order val="0"/>
          <c:spPr>
            <a:solidFill>
              <a:schemeClr val="lt1"/>
            </a:solidFill>
            <a:ln w="19050">
              <a:solidFill>
                <a:schemeClr val="accent1"/>
              </a:solidFill>
            </a:ln>
            <a:effectLst/>
          </c:spPr>
          <c:dPt>
            <c:idx val="0"/>
            <c:bubble3D val="0"/>
            <c:spPr>
              <a:noFill/>
              <a:ln w="19050">
                <a:solidFill>
                  <a:schemeClr val="accent1"/>
                </a:solidFill>
              </a:ln>
              <a:effectLst/>
            </c:spPr>
          </c:dPt>
          <c:dPt>
            <c:idx val="1"/>
            <c:bubble3D val="0"/>
            <c:spPr>
              <a:noFill/>
              <a:ln w="19050">
                <a:solidFill>
                  <a:schemeClr val="accent1"/>
                </a:solidFill>
              </a:ln>
              <a:effectLst/>
            </c:spPr>
          </c:dPt>
          <c:dPt>
            <c:idx val="2"/>
            <c:bubble3D val="0"/>
            <c:spPr>
              <a:noFill/>
              <a:ln w="19050">
                <a:solidFill>
                  <a:schemeClr val="accent1"/>
                </a:solidFill>
              </a:ln>
              <a:effectLst/>
            </c:spPr>
          </c:dPt>
          <c:dPt>
            <c:idx val="3"/>
            <c:bubble3D val="0"/>
            <c:spPr>
              <a:noFill/>
              <a:ln w="19050">
                <a:solidFill>
                  <a:schemeClr val="accent1"/>
                </a:solidFill>
              </a:ln>
              <a:effectLst/>
            </c:spPr>
          </c:dPt>
          <c:dPt>
            <c:idx val="4"/>
            <c:bubble3D val="0"/>
            <c:spPr>
              <a:solidFill>
                <a:srgbClr val="FF0000"/>
              </a:solidFill>
              <a:ln w="19050">
                <a:solidFill>
                  <a:schemeClr val="accent1"/>
                </a:solidFill>
              </a:ln>
              <a:effectLst/>
            </c:spPr>
          </c:dPt>
          <c:dPt>
            <c:idx val="5"/>
            <c:bubble3D val="0"/>
            <c:spPr>
              <a:solidFill>
                <a:srgbClr val="00FFFF"/>
              </a:solidFill>
              <a:ln w="19050">
                <a:solidFill>
                  <a:schemeClr val="accent1"/>
                </a:solidFill>
              </a:ln>
              <a:effectLst/>
            </c:spPr>
          </c:dPt>
          <c:dPt>
            <c:idx val="6"/>
            <c:bubble3D val="0"/>
            <c:spPr>
              <a:solidFill>
                <a:srgbClr val="0700FF"/>
              </a:solidFill>
              <a:ln w="19050">
                <a:solidFill>
                  <a:schemeClr val="accent1"/>
                </a:solidFill>
              </a:ln>
              <a:effectLst/>
            </c:spPr>
          </c:dPt>
          <c:dPt>
            <c:idx val="7"/>
            <c:bubble3D val="0"/>
            <c:spPr>
              <a:solidFill>
                <a:srgbClr val="0700FF"/>
              </a:solidFill>
              <a:ln w="19050">
                <a:solidFill>
                  <a:schemeClr val="accent1"/>
                </a:solidFill>
              </a:ln>
              <a:effectLst/>
            </c:spPr>
          </c:dPt>
          <c:dPt>
            <c:idx val="8"/>
            <c:bubble3D val="0"/>
            <c:spPr>
              <a:solidFill>
                <a:srgbClr val="0700FF"/>
              </a:solidFill>
              <a:ln w="19050">
                <a:solidFill>
                  <a:schemeClr val="accent1"/>
                </a:solidFill>
              </a:ln>
              <a:effectLst/>
            </c:spPr>
          </c:dPt>
          <c:dPt>
            <c:idx val="9"/>
            <c:bubble3D val="0"/>
            <c:spPr>
              <a:solidFill>
                <a:srgbClr val="0700FF"/>
              </a:solidFill>
              <a:ln w="19050">
                <a:solidFill>
                  <a:schemeClr val="accent1"/>
                </a:solidFill>
              </a:ln>
              <a:effectLst/>
            </c:spPr>
          </c:dPt>
          <c:dPt>
            <c:idx val="10"/>
            <c:bubble3D val="0"/>
            <c:spPr>
              <a:solidFill>
                <a:srgbClr val="0700FF"/>
              </a:solidFill>
              <a:ln w="19050">
                <a:solidFill>
                  <a:schemeClr val="accent1"/>
                </a:solidFill>
              </a:ln>
              <a:effectLst/>
            </c:spPr>
          </c:dPt>
          <c:dPt>
            <c:idx val="11"/>
            <c:bubble3D val="0"/>
            <c:spPr>
              <a:solidFill>
                <a:srgbClr val="FFFF00"/>
              </a:solidFill>
              <a:ln w="19050">
                <a:solidFill>
                  <a:schemeClr val="accent1"/>
                </a:solidFill>
              </a:ln>
              <a:effectLst/>
            </c:spPr>
          </c:dPt>
          <c:dLbls>
            <c:dLbl>
              <c:idx val="0"/>
              <c:layout/>
              <c:tx>
                <c:rich>
                  <a:bodyPr/>
                  <a:lstStyle/>
                  <a:p>
                    <a:r>
                      <a:rPr lang="en-US" dirty="0" smtClean="0"/>
                      <a:t> </a:t>
                    </a:r>
                    <a:fld id="{EC837219-C31D-434F-8997-5072B35AD7BE}" type="CATEGORYNAME">
                      <a:rPr lang="en-US" altLang="ja-JP" smtClean="0"/>
                      <a:pPr/>
                      <a:t>[分類名]</a:t>
                    </a:fld>
                    <a:endParaRPr lang="en-US" dirty="0" smtClean="0"/>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
              <c:layout/>
              <c:tx>
                <c:rich>
                  <a:bodyPr/>
                  <a:lstStyle/>
                  <a:p>
                    <a:fld id="{F772B0BE-5B78-D74C-84A5-77918AC490F4}"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2"/>
              <c:layout/>
              <c:tx>
                <c:rich>
                  <a:bodyPr/>
                  <a:lstStyle/>
                  <a:p>
                    <a:fld id="{BFB2089E-CBEF-4041-845F-4F10E6CB5534}"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3"/>
              <c:layout/>
              <c:tx>
                <c:rich>
                  <a:bodyPr/>
                  <a:lstStyle/>
                  <a:p>
                    <a:fld id="{60404AA9-01C2-3249-961C-0936CDE27496}"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4"/>
              <c:layout/>
              <c:tx>
                <c:rich>
                  <a:bodyPr/>
                  <a:lstStyle/>
                  <a:p>
                    <a:fld id="{02BFE365-8CF1-3E4D-A593-32B590ADA053}"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5"/>
              <c:layout/>
              <c:tx>
                <c:rich>
                  <a:bodyPr/>
                  <a:lstStyle/>
                  <a:p>
                    <a:fld id="{C65E6059-1112-9E44-AF6B-B88759412E2F}"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6"/>
              <c:layout/>
              <c:tx>
                <c:rich>
                  <a:bodyPr/>
                  <a:lstStyle/>
                  <a:p>
                    <a:r>
                      <a:rPr lang="en-US" dirty="0" smtClean="0"/>
                      <a:t> </a:t>
                    </a:r>
                    <a:fld id="{9701974B-7598-AD4C-9142-1D688C4B790B}" type="CATEGORYNAME">
                      <a:rPr lang="en-US" altLang="ja-JP" smtClean="0"/>
                      <a:pPr/>
                      <a:t>[分類名]</a:t>
                    </a:fld>
                    <a:r>
                      <a:rPr lang="en-US" dirty="0" smtClean="0"/>
                      <a:t> </a:t>
                    </a:r>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7"/>
              <c:layout/>
              <c:tx>
                <c:rich>
                  <a:bodyPr/>
                  <a:lstStyle/>
                  <a:p>
                    <a:fld id="{68E39F27-5FC1-324E-B966-21A769B99584}"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8"/>
              <c:layout/>
              <c:tx>
                <c:rich>
                  <a:bodyPr/>
                  <a:lstStyle/>
                  <a:p>
                    <a:fld id="{F5E3F013-5157-2842-A4A3-24C03E68CBFD}"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9"/>
              <c:layout/>
              <c:tx>
                <c:rich>
                  <a:bodyPr/>
                  <a:lstStyle/>
                  <a:p>
                    <a:fld id="{960EC0D1-BBB5-7745-BD4F-F00061789898}"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0"/>
              <c:layout/>
              <c:tx>
                <c:rich>
                  <a:bodyPr/>
                  <a:lstStyle/>
                  <a:p>
                    <a:fld id="{08F67B15-CBAE-1F48-8214-BE2B7E77925B}"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1"/>
              <c:layout/>
              <c:tx>
                <c:rich>
                  <a:bodyPr/>
                  <a:lstStyle/>
                  <a:p>
                    <a:fld id="{8263BF50-A64F-7A45-BBFA-EA387CAE3B4E}"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accent1"/>
                    </a:solidFill>
                    <a:latin typeface="+mn-lt"/>
                    <a:ea typeface="+mn-ea"/>
                    <a:cs typeface="+mn-cs"/>
                  </a:defRPr>
                </a:pPr>
                <a:endParaRPr lang="ja-JP"/>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c:v>
                </c:pt>
                <c:pt idx="1">
                  <c:v>30</c:v>
                </c:pt>
                <c:pt idx="2">
                  <c:v>30</c:v>
                </c:pt>
                <c:pt idx="3">
                  <c:v>30</c:v>
                </c:pt>
                <c:pt idx="4">
                  <c:v>30</c:v>
                </c:pt>
                <c:pt idx="5">
                  <c:v>30</c:v>
                </c:pt>
                <c:pt idx="6">
                  <c:v>30</c:v>
                </c:pt>
                <c:pt idx="7">
                  <c:v>30</c:v>
                </c:pt>
                <c:pt idx="8">
                  <c:v>30</c:v>
                </c:pt>
                <c:pt idx="9">
                  <c:v>30</c:v>
                </c:pt>
                <c:pt idx="10">
                  <c:v>30</c:v>
                </c:pt>
                <c:pt idx="11">
                  <c:v>30</c:v>
                </c:pt>
              </c:numCache>
            </c:numRef>
          </c:val>
        </c:ser>
        <c:dLbls>
          <c:dLblPos val="inEnd"/>
          <c:showLegendKey val="0"/>
          <c:showVal val="0"/>
          <c:showCatName val="0"/>
          <c:showSerName val="0"/>
          <c:showPercent val="1"/>
          <c:showBubbleSize val="0"/>
          <c:showLeaderLines val="1"/>
        </c:dLbls>
        <c:firstSliceAng val="15"/>
      </c:pieChart>
      <c:spPr>
        <a:noFill/>
        <a:ln>
          <a:noFill/>
        </a:ln>
        <a:effectLst/>
      </c:spPr>
    </c:plotArea>
    <c:plotVisOnly val="1"/>
    <c:dispBlanksAs val="gap"/>
    <c:showDLblsOverMax val="0"/>
  </c:chart>
  <c:spPr>
    <a:noFill/>
    <a:ln w="9525" cap="flat" cmpd="sng" algn="ctr">
      <a:noFill/>
      <a:round/>
    </a:ln>
    <a:effectLst/>
  </c:spPr>
  <c:txPr>
    <a:bodyPr/>
    <a:lstStyle/>
    <a:p>
      <a:pPr>
        <a:defRPr sz="2000"/>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RGC_HFA30-2</c:v>
                </c:pt>
              </c:strCache>
            </c:strRef>
          </c:tx>
          <c:spPr>
            <a:ln w="19050" cap="rnd">
              <a:noFill/>
              <a:round/>
            </a:ln>
            <a:effectLst/>
          </c:spPr>
          <c:marker>
            <c:symbol val="circle"/>
            <c:size val="5"/>
            <c:spPr>
              <a:solidFill>
                <a:srgbClr val="FF0000"/>
              </a:solidFill>
              <a:ln w="9525">
                <a:noFill/>
              </a:ln>
              <a:effectLst/>
            </c:spPr>
          </c:marker>
          <c:xVal>
            <c:numRef>
              <c:f>Sheet1!$A$2:$A$241</c:f>
              <c:numCache>
                <c:formatCode>0.000</c:formatCode>
                <c:ptCount val="240"/>
                <c:pt idx="0">
                  <c:v>335900.72201280325</c:v>
                </c:pt>
                <c:pt idx="1">
                  <c:v>414243.75541914301</c:v>
                </c:pt>
                <c:pt idx="2">
                  <c:v>414243.75541914301</c:v>
                </c:pt>
                <c:pt idx="3">
                  <c:v>382614.62374416948</c:v>
                </c:pt>
                <c:pt idx="4">
                  <c:v>477612.55267435207</c:v>
                </c:pt>
                <c:pt idx="5">
                  <c:v>477612.55267435207</c:v>
                </c:pt>
                <c:pt idx="6">
                  <c:v>183262.81157570519</c:v>
                </c:pt>
                <c:pt idx="7">
                  <c:v>490471.35346270807</c:v>
                </c:pt>
                <c:pt idx="8">
                  <c:v>543241.96454768965</c:v>
                </c:pt>
                <c:pt idx="9">
                  <c:v>423170.22449519619</c:v>
                </c:pt>
                <c:pt idx="10">
                  <c:v>449947.3508481218</c:v>
                </c:pt>
                <c:pt idx="11">
                  <c:v>709226.62962631905</c:v>
                </c:pt>
                <c:pt idx="12">
                  <c:v>810840.69033902115</c:v>
                </c:pt>
                <c:pt idx="13">
                  <c:v>938344.0674459649</c:v>
                </c:pt>
                <c:pt idx="14">
                  <c:v>413361.84176341072</c:v>
                </c:pt>
                <c:pt idx="15">
                  <c:v>729650.628572335</c:v>
                </c:pt>
                <c:pt idx="16">
                  <c:v>610189.8436431716</c:v>
                </c:pt>
                <c:pt idx="17">
                  <c:v>393522.35205702198</c:v>
                </c:pt>
                <c:pt idx="18">
                  <c:v>537208.24852609262</c:v>
                </c:pt>
                <c:pt idx="19">
                  <c:v>231292.98307394641</c:v>
                </c:pt>
                <c:pt idx="20">
                  <c:v>726690.47943110717</c:v>
                </c:pt>
                <c:pt idx="21">
                  <c:v>921642.8400882018</c:v>
                </c:pt>
                <c:pt idx="22">
                  <c:v>174850.24799457731</c:v>
                </c:pt>
                <c:pt idx="23">
                  <c:v>212840.3717368439</c:v>
                </c:pt>
                <c:pt idx="24">
                  <c:v>39266.154630635887</c:v>
                </c:pt>
                <c:pt idx="25">
                  <c:v>34853.493249518244</c:v>
                </c:pt>
                <c:pt idx="26">
                  <c:v>247292.85856353311</c:v>
                </c:pt>
                <c:pt idx="27">
                  <c:v>247292.85856353311</c:v>
                </c:pt>
                <c:pt idx="28">
                  <c:v>389847.73752724216</c:v>
                </c:pt>
                <c:pt idx="29">
                  <c:v>459847.3418146146</c:v>
                </c:pt>
                <c:pt idx="30">
                  <c:v>459847.3418146146</c:v>
                </c:pt>
                <c:pt idx="31">
                  <c:v>711777.35707005358</c:v>
                </c:pt>
                <c:pt idx="32">
                  <c:v>833465.21037816722</c:v>
                </c:pt>
                <c:pt idx="33">
                  <c:v>678974.95118187589</c:v>
                </c:pt>
                <c:pt idx="34">
                  <c:v>678974.95118187589</c:v>
                </c:pt>
                <c:pt idx="35">
                  <c:v>359582.63637532503</c:v>
                </c:pt>
                <c:pt idx="36">
                  <c:v>453558.86397618451</c:v>
                </c:pt>
                <c:pt idx="37">
                  <c:v>775899.62274622894</c:v>
                </c:pt>
                <c:pt idx="38">
                  <c:v>775899.62274622894</c:v>
                </c:pt>
                <c:pt idx="39">
                  <c:v>997527.31334715069</c:v>
                </c:pt>
                <c:pt idx="40">
                  <c:v>997527.31334715069</c:v>
                </c:pt>
                <c:pt idx="41">
                  <c:v>773992.22057508631</c:v>
                </c:pt>
                <c:pt idx="42">
                  <c:v>742599.40594223083</c:v>
                </c:pt>
                <c:pt idx="43">
                  <c:v>727151.49874525808</c:v>
                </c:pt>
                <c:pt idx="44">
                  <c:v>727151.49874525808</c:v>
                </c:pt>
                <c:pt idx="45">
                  <c:v>179388.98848662773</c:v>
                </c:pt>
                <c:pt idx="46">
                  <c:v>160843.29326868805</c:v>
                </c:pt>
                <c:pt idx="47">
                  <c:v>234373.56445291711</c:v>
                </c:pt>
                <c:pt idx="48">
                  <c:v>301608.73984061088</c:v>
                </c:pt>
                <c:pt idx="49">
                  <c:v>387296.71871527628</c:v>
                </c:pt>
                <c:pt idx="50">
                  <c:v>438979.28257422114</c:v>
                </c:pt>
                <c:pt idx="51">
                  <c:v>665245.5707724141</c:v>
                </c:pt>
                <c:pt idx="52">
                  <c:v>683481.62365314993</c:v>
                </c:pt>
                <c:pt idx="53">
                  <c:v>487753.42147578776</c:v>
                </c:pt>
                <c:pt idx="54">
                  <c:v>228843.04756449841</c:v>
                </c:pt>
                <c:pt idx="55">
                  <c:v>213838.34359062221</c:v>
                </c:pt>
                <c:pt idx="56">
                  <c:v>9887.2109000792188</c:v>
                </c:pt>
                <c:pt idx="57">
                  <c:v>80261.561182741658</c:v>
                </c:pt>
                <c:pt idx="58">
                  <c:v>90831.937158185581</c:v>
                </c:pt>
                <c:pt idx="59">
                  <c:v>484467.42838385078</c:v>
                </c:pt>
                <c:pt idx="60">
                  <c:v>484467.42838385078</c:v>
                </c:pt>
                <c:pt idx="61">
                  <c:v>416825.78760082816</c:v>
                </c:pt>
                <c:pt idx="62">
                  <c:v>416825.78760082816</c:v>
                </c:pt>
                <c:pt idx="63">
                  <c:v>327297.96618357667</c:v>
                </c:pt>
                <c:pt idx="64">
                  <c:v>327297.96618357667</c:v>
                </c:pt>
                <c:pt idx="65">
                  <c:v>393202.74580545671</c:v>
                </c:pt>
                <c:pt idx="66">
                  <c:v>393202.74580545671</c:v>
                </c:pt>
                <c:pt idx="67">
                  <c:v>455557.91045470082</c:v>
                </c:pt>
                <c:pt idx="68">
                  <c:v>321065.69984843099</c:v>
                </c:pt>
                <c:pt idx="69">
                  <c:v>738447.52765712526</c:v>
                </c:pt>
                <c:pt idx="70">
                  <c:v>738447.52765712526</c:v>
                </c:pt>
                <c:pt idx="71">
                  <c:v>729388.08686663152</c:v>
                </c:pt>
                <c:pt idx="72">
                  <c:v>729388.08686663152</c:v>
                </c:pt>
                <c:pt idx="73">
                  <c:v>840095.23411674285</c:v>
                </c:pt>
                <c:pt idx="74">
                  <c:v>840095.23411674285</c:v>
                </c:pt>
                <c:pt idx="75">
                  <c:v>210684.38892770739</c:v>
                </c:pt>
                <c:pt idx="76">
                  <c:v>166683.51844379891</c:v>
                </c:pt>
                <c:pt idx="77">
                  <c:v>238651.63942159386</c:v>
                </c:pt>
                <c:pt idx="78">
                  <c:v>299874.72601759306</c:v>
                </c:pt>
                <c:pt idx="79">
                  <c:v>410437.59485181392</c:v>
                </c:pt>
                <c:pt idx="80">
                  <c:v>474355.55087880098</c:v>
                </c:pt>
                <c:pt idx="81">
                  <c:v>438397.35778749263</c:v>
                </c:pt>
                <c:pt idx="82">
                  <c:v>418444.87708680093</c:v>
                </c:pt>
                <c:pt idx="83">
                  <c:v>446288.22044637409</c:v>
                </c:pt>
                <c:pt idx="84">
                  <c:v>445196.28985753492</c:v>
                </c:pt>
                <c:pt idx="85">
                  <c:v>939531.00408818282</c:v>
                </c:pt>
                <c:pt idx="86">
                  <c:v>228853.445899532</c:v>
                </c:pt>
                <c:pt idx="87">
                  <c:v>326334.6907825488</c:v>
                </c:pt>
                <c:pt idx="88">
                  <c:v>873548.61395847437</c:v>
                </c:pt>
                <c:pt idx="89">
                  <c:v>682645.36303488037</c:v>
                </c:pt>
                <c:pt idx="90">
                  <c:v>720421.59397451498</c:v>
                </c:pt>
                <c:pt idx="91">
                  <c:v>885909.90036918118</c:v>
                </c:pt>
                <c:pt idx="92">
                  <c:v>826115.133650103</c:v>
                </c:pt>
                <c:pt idx="93">
                  <c:v>912617.54998405406</c:v>
                </c:pt>
                <c:pt idx="94">
                  <c:v>748105.30019872403</c:v>
                </c:pt>
                <c:pt idx="95">
                  <c:v>891165.95272820734</c:v>
                </c:pt>
                <c:pt idx="96">
                  <c:v>750734.04933448532</c:v>
                </c:pt>
                <c:pt idx="97">
                  <c:v>770244.14814470347</c:v>
                </c:pt>
                <c:pt idx="98">
                  <c:v>662134.14908247942</c:v>
                </c:pt>
                <c:pt idx="99">
                  <c:v>527863.88481527509</c:v>
                </c:pt>
                <c:pt idx="100">
                  <c:v>528685.78262928769</c:v>
                </c:pt>
                <c:pt idx="101">
                  <c:v>3643.958536472529</c:v>
                </c:pt>
                <c:pt idx="102">
                  <c:v>5536.684564080314</c:v>
                </c:pt>
                <c:pt idx="103">
                  <c:v>86343.679717164792</c:v>
                </c:pt>
                <c:pt idx="104">
                  <c:v>332560.12544341141</c:v>
                </c:pt>
                <c:pt idx="105">
                  <c:v>500556.69109784835</c:v>
                </c:pt>
                <c:pt idx="106">
                  <c:v>351652.13819599251</c:v>
                </c:pt>
                <c:pt idx="107">
                  <c:v>413082.01781123294</c:v>
                </c:pt>
                <c:pt idx="108">
                  <c:v>413082.01781123294</c:v>
                </c:pt>
                <c:pt idx="109">
                  <c:v>703051.53616535326</c:v>
                </c:pt>
                <c:pt idx="110">
                  <c:v>658598.72198474768</c:v>
                </c:pt>
                <c:pt idx="111">
                  <c:v>699733.8229236817</c:v>
                </c:pt>
                <c:pt idx="112">
                  <c:v>699733.8229236817</c:v>
                </c:pt>
                <c:pt idx="113">
                  <c:v>573838.01852263487</c:v>
                </c:pt>
                <c:pt idx="114">
                  <c:v>116613.83330126836</c:v>
                </c:pt>
                <c:pt idx="115">
                  <c:v>401874.22738821601</c:v>
                </c:pt>
                <c:pt idx="116">
                  <c:v>613664.54155164224</c:v>
                </c:pt>
                <c:pt idx="117">
                  <c:v>659675.42758018465</c:v>
                </c:pt>
                <c:pt idx="118">
                  <c:v>698537.18924779084</c:v>
                </c:pt>
                <c:pt idx="119">
                  <c:v>293704.99875423661</c:v>
                </c:pt>
                <c:pt idx="120">
                  <c:v>320445.58720267157</c:v>
                </c:pt>
                <c:pt idx="121">
                  <c:v>412505.48642644222</c:v>
                </c:pt>
                <c:pt idx="122">
                  <c:v>909591.48729776044</c:v>
                </c:pt>
                <c:pt idx="123">
                  <c:v>909591.48729776044</c:v>
                </c:pt>
                <c:pt idx="124">
                  <c:v>908162.2294580359</c:v>
                </c:pt>
                <c:pt idx="125">
                  <c:v>908162.2294580359</c:v>
                </c:pt>
                <c:pt idx="126">
                  <c:v>312793.20164599695</c:v>
                </c:pt>
                <c:pt idx="127">
                  <c:v>374941.59012599092</c:v>
                </c:pt>
                <c:pt idx="128">
                  <c:v>25261.316156097</c:v>
                </c:pt>
                <c:pt idx="129">
                  <c:v>63663.797275210003</c:v>
                </c:pt>
                <c:pt idx="130">
                  <c:v>63663.797275210003</c:v>
                </c:pt>
                <c:pt idx="131">
                  <c:v>113496.46502759965</c:v>
                </c:pt>
                <c:pt idx="132">
                  <c:v>113496.46502759965</c:v>
                </c:pt>
                <c:pt idx="133">
                  <c:v>299888.35573102452</c:v>
                </c:pt>
                <c:pt idx="134">
                  <c:v>353428.45739412773</c:v>
                </c:pt>
                <c:pt idx="135">
                  <c:v>2023.5755366845951</c:v>
                </c:pt>
                <c:pt idx="136">
                  <c:v>14120.763567836342</c:v>
                </c:pt>
                <c:pt idx="137">
                  <c:v>13173.905385861259</c:v>
                </c:pt>
                <c:pt idx="138">
                  <c:v>38342.817890007107</c:v>
                </c:pt>
                <c:pt idx="139">
                  <c:v>62526.420725468925</c:v>
                </c:pt>
                <c:pt idx="140">
                  <c:v>149656.98540590654</c:v>
                </c:pt>
                <c:pt idx="141">
                  <c:v>535889.82495355862</c:v>
                </c:pt>
                <c:pt idx="142">
                  <c:v>689374.9706809686</c:v>
                </c:pt>
                <c:pt idx="143">
                  <c:v>733961.63399512577</c:v>
                </c:pt>
                <c:pt idx="144">
                  <c:v>19864.890823213442</c:v>
                </c:pt>
                <c:pt idx="145">
                  <c:v>134464.03578384256</c:v>
                </c:pt>
                <c:pt idx="146">
                  <c:v>134464.03578384256</c:v>
                </c:pt>
                <c:pt idx="147">
                  <c:v>1050549.9689112243</c:v>
                </c:pt>
                <c:pt idx="148">
                  <c:v>941788.40842790657</c:v>
                </c:pt>
                <c:pt idx="149">
                  <c:v>512599.14888692676</c:v>
                </c:pt>
                <c:pt idx="150">
                  <c:v>512599.14888692676</c:v>
                </c:pt>
                <c:pt idx="151">
                  <c:v>656438.04026284034</c:v>
                </c:pt>
                <c:pt idx="152">
                  <c:v>641374.24223622237</c:v>
                </c:pt>
                <c:pt idx="153">
                  <c:v>641374.24223622237</c:v>
                </c:pt>
                <c:pt idx="154">
                  <c:v>161869.96118275693</c:v>
                </c:pt>
                <c:pt idx="155">
                  <c:v>628872.61625428463</c:v>
                </c:pt>
                <c:pt idx="156">
                  <c:v>550709.792376664</c:v>
                </c:pt>
                <c:pt idx="157">
                  <c:v>550709.792376664</c:v>
                </c:pt>
                <c:pt idx="158">
                  <c:v>445412.44590001024</c:v>
                </c:pt>
                <c:pt idx="159">
                  <c:v>309725.06299381575</c:v>
                </c:pt>
                <c:pt idx="160">
                  <c:v>309725.06299381575</c:v>
                </c:pt>
                <c:pt idx="161">
                  <c:v>550219.70684032701</c:v>
                </c:pt>
                <c:pt idx="162">
                  <c:v>828765.27381919487</c:v>
                </c:pt>
                <c:pt idx="163">
                  <c:v>192502.06514965813</c:v>
                </c:pt>
                <c:pt idx="164">
                  <c:v>77659.027109828952</c:v>
                </c:pt>
                <c:pt idx="165">
                  <c:v>818627.72539427713</c:v>
                </c:pt>
                <c:pt idx="166">
                  <c:v>560584.66564525513</c:v>
                </c:pt>
                <c:pt idx="167">
                  <c:v>656682.51454330189</c:v>
                </c:pt>
                <c:pt idx="168">
                  <c:v>508037.36917564948</c:v>
                </c:pt>
                <c:pt idx="169">
                  <c:v>435016.4419161721</c:v>
                </c:pt>
                <c:pt idx="170">
                  <c:v>523964.06573182822</c:v>
                </c:pt>
                <c:pt idx="171">
                  <c:v>523964.06573182822</c:v>
                </c:pt>
                <c:pt idx="172">
                  <c:v>538873.6256413681</c:v>
                </c:pt>
                <c:pt idx="173">
                  <c:v>610405.97477439244</c:v>
                </c:pt>
                <c:pt idx="174">
                  <c:v>869099.19161284994</c:v>
                </c:pt>
                <c:pt idx="175">
                  <c:v>755500.66704527009</c:v>
                </c:pt>
                <c:pt idx="176">
                  <c:v>728528.94741818134</c:v>
                </c:pt>
                <c:pt idx="177">
                  <c:v>639041.8419949594</c:v>
                </c:pt>
                <c:pt idx="178">
                  <c:v>734352.44399881526</c:v>
                </c:pt>
                <c:pt idx="179">
                  <c:v>667767.79613253765</c:v>
                </c:pt>
                <c:pt idx="180">
                  <c:v>581297.91172028799</c:v>
                </c:pt>
                <c:pt idx="181">
                  <c:v>707568.84892555792</c:v>
                </c:pt>
                <c:pt idx="182">
                  <c:v>514871.24209742091</c:v>
                </c:pt>
                <c:pt idx="183">
                  <c:v>673398.77086753864</c:v>
                </c:pt>
                <c:pt idx="184">
                  <c:v>673398.77086753864</c:v>
                </c:pt>
                <c:pt idx="185">
                  <c:v>484733.43104777992</c:v>
                </c:pt>
                <c:pt idx="186">
                  <c:v>308369.32906373509</c:v>
                </c:pt>
                <c:pt idx="187">
                  <c:v>302836.17183371971</c:v>
                </c:pt>
                <c:pt idx="188">
                  <c:v>302836.17183371971</c:v>
                </c:pt>
                <c:pt idx="189">
                  <c:v>375092.06028930604</c:v>
                </c:pt>
                <c:pt idx="190">
                  <c:v>166915.38740736264</c:v>
                </c:pt>
                <c:pt idx="191">
                  <c:v>165256.36755678066</c:v>
                </c:pt>
                <c:pt idx="192">
                  <c:v>165256.36755678066</c:v>
                </c:pt>
                <c:pt idx="193">
                  <c:v>691647.58577734465</c:v>
                </c:pt>
                <c:pt idx="194">
                  <c:v>625423.78904357681</c:v>
                </c:pt>
                <c:pt idx="195">
                  <c:v>270986.46146044054</c:v>
                </c:pt>
                <c:pt idx="196">
                  <c:v>161448.31784783988</c:v>
                </c:pt>
                <c:pt idx="197">
                  <c:v>56106.318008435112</c:v>
                </c:pt>
                <c:pt idx="198">
                  <c:v>70804.24016009357</c:v>
                </c:pt>
                <c:pt idx="199">
                  <c:v>386812.75237633905</c:v>
                </c:pt>
                <c:pt idx="200">
                  <c:v>670377.01133901498</c:v>
                </c:pt>
                <c:pt idx="201">
                  <c:v>760066.4403090016</c:v>
                </c:pt>
                <c:pt idx="202">
                  <c:v>612135.45074139489</c:v>
                </c:pt>
                <c:pt idx="203">
                  <c:v>668682.22633456776</c:v>
                </c:pt>
                <c:pt idx="204">
                  <c:v>608955.94640914269</c:v>
                </c:pt>
                <c:pt idx="205">
                  <c:v>497418.10493814695</c:v>
                </c:pt>
                <c:pt idx="206">
                  <c:v>944810.90427824354</c:v>
                </c:pt>
                <c:pt idx="207">
                  <c:v>993692.52130399516</c:v>
                </c:pt>
                <c:pt idx="208">
                  <c:v>820613.44978151028</c:v>
                </c:pt>
                <c:pt idx="209">
                  <c:v>94699.582078879059</c:v>
                </c:pt>
                <c:pt idx="210">
                  <c:v>591687.98119266052</c:v>
                </c:pt>
                <c:pt idx="211">
                  <c:v>591687.98119266052</c:v>
                </c:pt>
                <c:pt idx="212">
                  <c:v>272784.76933698892</c:v>
                </c:pt>
                <c:pt idx="213">
                  <c:v>595094.28175263002</c:v>
                </c:pt>
                <c:pt idx="214">
                  <c:v>595094.28175263002</c:v>
                </c:pt>
                <c:pt idx="215">
                  <c:v>595094.28175263002</c:v>
                </c:pt>
                <c:pt idx="216">
                  <c:v>515378.0128297995</c:v>
                </c:pt>
                <c:pt idx="217">
                  <c:v>559610.24630812195</c:v>
                </c:pt>
                <c:pt idx="218">
                  <c:v>319153.15075157303</c:v>
                </c:pt>
                <c:pt idx="219">
                  <c:v>478691.91424084455</c:v>
                </c:pt>
                <c:pt idx="220">
                  <c:v>577314.90279871307</c:v>
                </c:pt>
                <c:pt idx="221">
                  <c:v>577314.90279871307</c:v>
                </c:pt>
                <c:pt idx="222">
                  <c:v>497878.55399960012</c:v>
                </c:pt>
                <c:pt idx="223">
                  <c:v>542057.81247518305</c:v>
                </c:pt>
                <c:pt idx="224">
                  <c:v>87683.16227107383</c:v>
                </c:pt>
                <c:pt idx="225">
                  <c:v>51786.220745351646</c:v>
                </c:pt>
                <c:pt idx="226">
                  <c:v>518166.35127427697</c:v>
                </c:pt>
                <c:pt idx="227">
                  <c:v>742280.48728438106</c:v>
                </c:pt>
                <c:pt idx="228">
                  <c:v>432731.65211169113</c:v>
                </c:pt>
                <c:pt idx="229">
                  <c:v>331367.86442455731</c:v>
                </c:pt>
                <c:pt idx="230">
                  <c:v>123746.09194512352</c:v>
                </c:pt>
                <c:pt idx="231">
                  <c:v>269993.99875311204</c:v>
                </c:pt>
                <c:pt idx="232">
                  <c:v>152043.21024417019</c:v>
                </c:pt>
                <c:pt idx="233">
                  <c:v>29362.701871637822</c:v>
                </c:pt>
                <c:pt idx="234">
                  <c:v>33930.638515767554</c:v>
                </c:pt>
                <c:pt idx="235">
                  <c:v>687363.25588638615</c:v>
                </c:pt>
                <c:pt idx="236">
                  <c:v>1088254.4391565761</c:v>
                </c:pt>
                <c:pt idx="237">
                  <c:v>515746.65227980644</c:v>
                </c:pt>
                <c:pt idx="238">
                  <c:v>345179.71431849297</c:v>
                </c:pt>
                <c:pt idx="239">
                  <c:v>287523.24219779973</c:v>
                </c:pt>
              </c:numCache>
            </c:numRef>
          </c:xVal>
          <c:yVal>
            <c:numRef>
              <c:f>Sheet1!$B$2:$B$241</c:f>
              <c:numCache>
                <c:formatCode>General</c:formatCode>
                <c:ptCount val="240"/>
                <c:pt idx="0">
                  <c:v>368900.9380128425</c:v>
                </c:pt>
                <c:pt idx="1">
                  <c:v>358169.41689984518</c:v>
                </c:pt>
                <c:pt idx="2">
                  <c:v>359530.11844951438</c:v>
                </c:pt>
                <c:pt idx="3">
                  <c:v>712401.28630105034</c:v>
                </c:pt>
                <c:pt idx="4">
                  <c:v>670174.10583567258</c:v>
                </c:pt>
                <c:pt idx="5">
                  <c:v>794286.67726380157</c:v>
                </c:pt>
                <c:pt idx="6">
                  <c:v>660583.80762891087</c:v>
                </c:pt>
                <c:pt idx="7">
                  <c:v>569264.70617099421</c:v>
                </c:pt>
                <c:pt idx="8">
                  <c:v>639530.36662169953</c:v>
                </c:pt>
                <c:pt idx="9">
                  <c:v>758559.27763242286</c:v>
                </c:pt>
                <c:pt idx="10">
                  <c:v>970628.03310719389</c:v>
                </c:pt>
                <c:pt idx="11">
                  <c:v>1263955.5833968553</c:v>
                </c:pt>
                <c:pt idx="12">
                  <c:v>1258059.7839895349</c:v>
                </c:pt>
                <c:pt idx="13">
                  <c:v>1391880.9052982517</c:v>
                </c:pt>
                <c:pt idx="14">
                  <c:v>1054596.0945437143</c:v>
                </c:pt>
                <c:pt idx="15">
                  <c:v>1262862.7049973886</c:v>
                </c:pt>
                <c:pt idx="16">
                  <c:v>1283996.1977305522</c:v>
                </c:pt>
                <c:pt idx="17">
                  <c:v>793183.64845559327</c:v>
                </c:pt>
                <c:pt idx="18">
                  <c:v>1110760.6861957784</c:v>
                </c:pt>
                <c:pt idx="19">
                  <c:v>523405.9292003992</c:v>
                </c:pt>
                <c:pt idx="20">
                  <c:v>1222528.3914522419</c:v>
                </c:pt>
                <c:pt idx="21">
                  <c:v>1527013.170105017</c:v>
                </c:pt>
                <c:pt idx="22">
                  <c:v>830119.85553452536</c:v>
                </c:pt>
                <c:pt idx="23">
                  <c:v>764950.0807548411</c:v>
                </c:pt>
                <c:pt idx="24">
                  <c:v>198319.44171210684</c:v>
                </c:pt>
                <c:pt idx="25">
                  <c:v>280075.52560716512</c:v>
                </c:pt>
                <c:pt idx="26">
                  <c:v>837280.39205723617</c:v>
                </c:pt>
                <c:pt idx="27">
                  <c:v>628478.38721178507</c:v>
                </c:pt>
                <c:pt idx="28">
                  <c:v>746115.56773623102</c:v>
                </c:pt>
                <c:pt idx="29">
                  <c:v>798696.97452041833</c:v>
                </c:pt>
                <c:pt idx="30">
                  <c:v>748917.75848824694</c:v>
                </c:pt>
                <c:pt idx="31">
                  <c:v>879640.93167982274</c:v>
                </c:pt>
                <c:pt idx="32">
                  <c:v>1014036.3592167007</c:v>
                </c:pt>
                <c:pt idx="33">
                  <c:v>1211073.6167813879</c:v>
                </c:pt>
                <c:pt idx="34">
                  <c:v>1134679.3104032569</c:v>
                </c:pt>
                <c:pt idx="35">
                  <c:v>548515.60114105395</c:v>
                </c:pt>
                <c:pt idx="36">
                  <c:v>715110.73254303273</c:v>
                </c:pt>
                <c:pt idx="37">
                  <c:v>1169645.3179291929</c:v>
                </c:pt>
                <c:pt idx="38">
                  <c:v>1274227.5103098948</c:v>
                </c:pt>
                <c:pt idx="39">
                  <c:v>1015827.8132083956</c:v>
                </c:pt>
                <c:pt idx="40">
                  <c:v>971034.12283859297</c:v>
                </c:pt>
                <c:pt idx="41">
                  <c:v>1106841.9657620806</c:v>
                </c:pt>
                <c:pt idx="42">
                  <c:v>1265811.3251839818</c:v>
                </c:pt>
                <c:pt idx="43">
                  <c:v>1022667.3388923046</c:v>
                </c:pt>
                <c:pt idx="44">
                  <c:v>1050863.3519098638</c:v>
                </c:pt>
                <c:pt idx="45">
                  <c:v>458700.25692733721</c:v>
                </c:pt>
                <c:pt idx="46">
                  <c:v>395829.85498952173</c:v>
                </c:pt>
                <c:pt idx="47">
                  <c:v>566615.04527070839</c:v>
                </c:pt>
                <c:pt idx="48">
                  <c:v>570936.55151365674</c:v>
                </c:pt>
                <c:pt idx="49">
                  <c:v>638168.55844930175</c:v>
                </c:pt>
                <c:pt idx="50">
                  <c:v>837866.15640062094</c:v>
                </c:pt>
                <c:pt idx="51">
                  <c:v>1075138.2390845658</c:v>
                </c:pt>
                <c:pt idx="52">
                  <c:v>872029.91883848002</c:v>
                </c:pt>
                <c:pt idx="53">
                  <c:v>840911.50471348024</c:v>
                </c:pt>
                <c:pt idx="54">
                  <c:v>490064.00999140501</c:v>
                </c:pt>
                <c:pt idx="55">
                  <c:v>532460.25249140372</c:v>
                </c:pt>
                <c:pt idx="56">
                  <c:v>167389.53211090359</c:v>
                </c:pt>
                <c:pt idx="57">
                  <c:v>147057.69812851</c:v>
                </c:pt>
                <c:pt idx="58">
                  <c:v>295420.14807282877</c:v>
                </c:pt>
                <c:pt idx="59">
                  <c:v>1090574.6826456999</c:v>
                </c:pt>
                <c:pt idx="60">
                  <c:v>948481.97218239028</c:v>
                </c:pt>
                <c:pt idx="61">
                  <c:v>830361.41206357372</c:v>
                </c:pt>
                <c:pt idx="62">
                  <c:v>864369.28006722464</c:v>
                </c:pt>
                <c:pt idx="63">
                  <c:v>744127.07695505361</c:v>
                </c:pt>
                <c:pt idx="64">
                  <c:v>572197.09777346405</c:v>
                </c:pt>
                <c:pt idx="65">
                  <c:v>938216.40128371248</c:v>
                </c:pt>
                <c:pt idx="66">
                  <c:v>673474.56649763009</c:v>
                </c:pt>
                <c:pt idx="67">
                  <c:v>556314.51919522975</c:v>
                </c:pt>
                <c:pt idx="68">
                  <c:v>465285.88572962588</c:v>
                </c:pt>
                <c:pt idx="69">
                  <c:v>1272383.3772974759</c:v>
                </c:pt>
                <c:pt idx="70">
                  <c:v>1382609.293933725</c:v>
                </c:pt>
                <c:pt idx="71">
                  <c:v>1254126.5967533919</c:v>
                </c:pt>
                <c:pt idx="72">
                  <c:v>1389374.9510733357</c:v>
                </c:pt>
                <c:pt idx="73">
                  <c:v>1293499.5945370623</c:v>
                </c:pt>
                <c:pt idx="74">
                  <c:v>1336162.9848631476</c:v>
                </c:pt>
                <c:pt idx="75">
                  <c:v>293546.31881375628</c:v>
                </c:pt>
                <c:pt idx="76">
                  <c:v>389746.37306409603</c:v>
                </c:pt>
                <c:pt idx="77">
                  <c:v>609083.91215907014</c:v>
                </c:pt>
                <c:pt idx="78">
                  <c:v>726736.4671264335</c:v>
                </c:pt>
                <c:pt idx="79">
                  <c:v>750040.17977009702</c:v>
                </c:pt>
                <c:pt idx="80">
                  <c:v>977317.25611816545</c:v>
                </c:pt>
                <c:pt idx="81">
                  <c:v>738365.81621188135</c:v>
                </c:pt>
                <c:pt idx="82">
                  <c:v>555758.93288470735</c:v>
                </c:pt>
                <c:pt idx="83">
                  <c:v>847958.61521038343</c:v>
                </c:pt>
                <c:pt idx="84">
                  <c:v>641478.70987563243</c:v>
                </c:pt>
                <c:pt idx="85">
                  <c:v>1417497.4084527134</c:v>
                </c:pt>
                <c:pt idx="86">
                  <c:v>412783.3910012031</c:v>
                </c:pt>
                <c:pt idx="87">
                  <c:v>866808.32685377495</c:v>
                </c:pt>
                <c:pt idx="88">
                  <c:v>998068.71120740019</c:v>
                </c:pt>
                <c:pt idx="89">
                  <c:v>1012354.552200564</c:v>
                </c:pt>
                <c:pt idx="90">
                  <c:v>826914.518141523</c:v>
                </c:pt>
                <c:pt idx="91">
                  <c:v>1194248.2781570547</c:v>
                </c:pt>
                <c:pt idx="92">
                  <c:v>1212371.7711329793</c:v>
                </c:pt>
                <c:pt idx="93">
                  <c:v>1378955.8444972136</c:v>
                </c:pt>
                <c:pt idx="94">
                  <c:v>1432423.8196649607</c:v>
                </c:pt>
                <c:pt idx="95">
                  <c:v>1266858.4846995135</c:v>
                </c:pt>
                <c:pt idx="96">
                  <c:v>968619.54985716043</c:v>
                </c:pt>
                <c:pt idx="97">
                  <c:v>921723.698753912</c:v>
                </c:pt>
                <c:pt idx="98">
                  <c:v>1026871.2229416157</c:v>
                </c:pt>
                <c:pt idx="99">
                  <c:v>960654.46212047967</c:v>
                </c:pt>
                <c:pt idx="100">
                  <c:v>1018691.2247806879</c:v>
                </c:pt>
                <c:pt idx="101">
                  <c:v>182142.68494468744</c:v>
                </c:pt>
                <c:pt idx="102">
                  <c:v>206139.77801129536</c:v>
                </c:pt>
                <c:pt idx="103">
                  <c:v>203449.95732390255</c:v>
                </c:pt>
                <c:pt idx="104">
                  <c:v>597653.44508918957</c:v>
                </c:pt>
                <c:pt idx="105">
                  <c:v>428585.54018112569</c:v>
                </c:pt>
                <c:pt idx="106">
                  <c:v>414246.05646214786</c:v>
                </c:pt>
                <c:pt idx="107">
                  <c:v>489227.17397198325</c:v>
                </c:pt>
                <c:pt idx="108">
                  <c:v>612966.33753753826</c:v>
                </c:pt>
                <c:pt idx="109">
                  <c:v>1265533.570579991</c:v>
                </c:pt>
                <c:pt idx="110">
                  <c:v>1284207.688550845</c:v>
                </c:pt>
                <c:pt idx="111">
                  <c:v>1087145.9245854737</c:v>
                </c:pt>
                <c:pt idx="112">
                  <c:v>1199127.0790072498</c:v>
                </c:pt>
                <c:pt idx="113">
                  <c:v>724081.75552607863</c:v>
                </c:pt>
                <c:pt idx="114">
                  <c:v>174521.64010347234</c:v>
                </c:pt>
                <c:pt idx="115">
                  <c:v>460175.53644376283</c:v>
                </c:pt>
                <c:pt idx="116">
                  <c:v>1024680.2830124879</c:v>
                </c:pt>
                <c:pt idx="117">
                  <c:v>860786.78690904216</c:v>
                </c:pt>
                <c:pt idx="118">
                  <c:v>1097237.1542002128</c:v>
                </c:pt>
                <c:pt idx="119">
                  <c:v>654094.10380630917</c:v>
                </c:pt>
                <c:pt idx="120">
                  <c:v>746178.99733336584</c:v>
                </c:pt>
                <c:pt idx="121">
                  <c:v>874796.26254482591</c:v>
                </c:pt>
                <c:pt idx="122">
                  <c:v>1336545.6422930134</c:v>
                </c:pt>
                <c:pt idx="123">
                  <c:v>1377692.0744937744</c:v>
                </c:pt>
                <c:pt idx="124">
                  <c:v>1284524.7824720191</c:v>
                </c:pt>
                <c:pt idx="125">
                  <c:v>1429400.2566191659</c:v>
                </c:pt>
                <c:pt idx="126">
                  <c:v>535577.56851894059</c:v>
                </c:pt>
                <c:pt idx="127">
                  <c:v>605019.66890479682</c:v>
                </c:pt>
                <c:pt idx="128">
                  <c:v>135217.68816491953</c:v>
                </c:pt>
                <c:pt idx="129">
                  <c:v>493734.96663219493</c:v>
                </c:pt>
                <c:pt idx="130">
                  <c:v>497882.15999407478</c:v>
                </c:pt>
                <c:pt idx="131">
                  <c:v>380177.13656651269</c:v>
                </c:pt>
                <c:pt idx="132">
                  <c:v>400444.78378502047</c:v>
                </c:pt>
                <c:pt idx="133">
                  <c:v>523341.45282182726</c:v>
                </c:pt>
                <c:pt idx="134">
                  <c:v>680961.63549033855</c:v>
                </c:pt>
                <c:pt idx="135">
                  <c:v>126730.51460951117</c:v>
                </c:pt>
                <c:pt idx="136">
                  <c:v>109988.2767458466</c:v>
                </c:pt>
                <c:pt idx="137">
                  <c:v>155661.64104772697</c:v>
                </c:pt>
                <c:pt idx="138">
                  <c:v>167561.07567693075</c:v>
                </c:pt>
                <c:pt idx="139">
                  <c:v>122306.94328776696</c:v>
                </c:pt>
                <c:pt idx="140">
                  <c:v>282262.99287214194</c:v>
                </c:pt>
                <c:pt idx="141">
                  <c:v>1018907.1555377094</c:v>
                </c:pt>
                <c:pt idx="142">
                  <c:v>1150212.8890723425</c:v>
                </c:pt>
                <c:pt idx="143">
                  <c:v>1082958.5578898522</c:v>
                </c:pt>
                <c:pt idx="144">
                  <c:v>124292.20743436099</c:v>
                </c:pt>
                <c:pt idx="145">
                  <c:v>206771.59138541803</c:v>
                </c:pt>
                <c:pt idx="146">
                  <c:v>307623.28860112419</c:v>
                </c:pt>
                <c:pt idx="147">
                  <c:v>1426133.3486511477</c:v>
                </c:pt>
                <c:pt idx="148">
                  <c:v>1389724.887185015</c:v>
                </c:pt>
                <c:pt idx="149">
                  <c:v>767725.22351796168</c:v>
                </c:pt>
                <c:pt idx="150">
                  <c:v>614688.0789320129</c:v>
                </c:pt>
                <c:pt idx="151">
                  <c:v>983385.34039376187</c:v>
                </c:pt>
                <c:pt idx="152">
                  <c:v>973989.0772271757</c:v>
                </c:pt>
                <c:pt idx="153">
                  <c:v>951902.27980920067</c:v>
                </c:pt>
                <c:pt idx="154">
                  <c:v>40716.654973618817</c:v>
                </c:pt>
                <c:pt idx="155">
                  <c:v>851882.00858798192</c:v>
                </c:pt>
                <c:pt idx="156">
                  <c:v>1101378.2255896942</c:v>
                </c:pt>
                <c:pt idx="157">
                  <c:v>899438.12428670877</c:v>
                </c:pt>
                <c:pt idx="158">
                  <c:v>554782.83169444313</c:v>
                </c:pt>
                <c:pt idx="159">
                  <c:v>700234.87241122394</c:v>
                </c:pt>
                <c:pt idx="160">
                  <c:v>771640.90353588609</c:v>
                </c:pt>
                <c:pt idx="161">
                  <c:v>977752.16918421735</c:v>
                </c:pt>
                <c:pt idx="162">
                  <c:v>1259120.7543041254</c:v>
                </c:pt>
                <c:pt idx="163">
                  <c:v>329904.70251505042</c:v>
                </c:pt>
                <c:pt idx="164">
                  <c:v>183126.66361918903</c:v>
                </c:pt>
                <c:pt idx="165">
                  <c:v>1622518.5603822549</c:v>
                </c:pt>
                <c:pt idx="166">
                  <c:v>776552.10647320247</c:v>
                </c:pt>
                <c:pt idx="167">
                  <c:v>671083.27730444481</c:v>
                </c:pt>
                <c:pt idx="168">
                  <c:v>610615.93683773454</c:v>
                </c:pt>
                <c:pt idx="169">
                  <c:v>716284.25452772481</c:v>
                </c:pt>
                <c:pt idx="170">
                  <c:v>806202.41868933744</c:v>
                </c:pt>
                <c:pt idx="171">
                  <c:v>747312.04144395841</c:v>
                </c:pt>
                <c:pt idx="172">
                  <c:v>944232.2588425579</c:v>
                </c:pt>
                <c:pt idx="173">
                  <c:v>965065.05775475455</c:v>
                </c:pt>
                <c:pt idx="174">
                  <c:v>941664.12470549834</c:v>
                </c:pt>
                <c:pt idx="175">
                  <c:v>900569.89871321886</c:v>
                </c:pt>
                <c:pt idx="176">
                  <c:v>1119721.9508255315</c:v>
                </c:pt>
                <c:pt idx="177">
                  <c:v>1162265.6017732837</c:v>
                </c:pt>
                <c:pt idx="178">
                  <c:v>916005.77367134951</c:v>
                </c:pt>
                <c:pt idx="179">
                  <c:v>746452.77373917936</c:v>
                </c:pt>
                <c:pt idx="180">
                  <c:v>721557.90979978372</c:v>
                </c:pt>
                <c:pt idx="181">
                  <c:v>699394.89401649882</c:v>
                </c:pt>
                <c:pt idx="182">
                  <c:v>736270.50671100942</c:v>
                </c:pt>
                <c:pt idx="183">
                  <c:v>940594.53890472359</c:v>
                </c:pt>
                <c:pt idx="184">
                  <c:v>725216.3213076361</c:v>
                </c:pt>
                <c:pt idx="185">
                  <c:v>1132177.0764070833</c:v>
                </c:pt>
                <c:pt idx="186">
                  <c:v>469726.455279421</c:v>
                </c:pt>
                <c:pt idx="187">
                  <c:v>456398.7874808223</c:v>
                </c:pt>
                <c:pt idx="188">
                  <c:v>517408.14185538702</c:v>
                </c:pt>
                <c:pt idx="189">
                  <c:v>423735.92598539073</c:v>
                </c:pt>
                <c:pt idx="190">
                  <c:v>341800.51628272654</c:v>
                </c:pt>
                <c:pt idx="191">
                  <c:v>354398.33801699796</c:v>
                </c:pt>
                <c:pt idx="192">
                  <c:v>347866.79829527263</c:v>
                </c:pt>
                <c:pt idx="193">
                  <c:v>1168060.7889488698</c:v>
                </c:pt>
                <c:pt idx="194">
                  <c:v>1074355.0832647886</c:v>
                </c:pt>
                <c:pt idx="195">
                  <c:v>349614.23813714436</c:v>
                </c:pt>
                <c:pt idx="196">
                  <c:v>234785.37759796641</c:v>
                </c:pt>
                <c:pt idx="197">
                  <c:v>348894.56667335646</c:v>
                </c:pt>
                <c:pt idx="198">
                  <c:v>486681.27463428961</c:v>
                </c:pt>
                <c:pt idx="199">
                  <c:v>1013204.5887855989</c:v>
                </c:pt>
                <c:pt idx="200">
                  <c:v>1268788.7031885034</c:v>
                </c:pt>
                <c:pt idx="201">
                  <c:v>1408412.0275353948</c:v>
                </c:pt>
                <c:pt idx="202">
                  <c:v>918120.78321257862</c:v>
                </c:pt>
                <c:pt idx="203">
                  <c:v>1123538.2586322108</c:v>
                </c:pt>
                <c:pt idx="204">
                  <c:v>882686.27361079957</c:v>
                </c:pt>
                <c:pt idx="205">
                  <c:v>788156.09195782163</c:v>
                </c:pt>
                <c:pt idx="206">
                  <c:v>1367146.1850593633</c:v>
                </c:pt>
                <c:pt idx="207">
                  <c:v>1333633.790362556</c:v>
                </c:pt>
                <c:pt idx="208">
                  <c:v>1164672.0647146727</c:v>
                </c:pt>
                <c:pt idx="209">
                  <c:v>136977.40175587119</c:v>
                </c:pt>
                <c:pt idx="210">
                  <c:v>1323962.9115488913</c:v>
                </c:pt>
                <c:pt idx="211">
                  <c:v>843206.33632729354</c:v>
                </c:pt>
                <c:pt idx="212">
                  <c:v>434282.06414295529</c:v>
                </c:pt>
                <c:pt idx="213">
                  <c:v>1052406.5239857049</c:v>
                </c:pt>
                <c:pt idx="214">
                  <c:v>924309.90708540962</c:v>
                </c:pt>
                <c:pt idx="215">
                  <c:v>978941.65678787697</c:v>
                </c:pt>
                <c:pt idx="216">
                  <c:v>478364.12881064886</c:v>
                </c:pt>
                <c:pt idx="217">
                  <c:v>736007.83151938871</c:v>
                </c:pt>
                <c:pt idx="218">
                  <c:v>354389.09514214721</c:v>
                </c:pt>
                <c:pt idx="219">
                  <c:v>893428.00067013642</c:v>
                </c:pt>
                <c:pt idx="220">
                  <c:v>495151.89887699514</c:v>
                </c:pt>
                <c:pt idx="221">
                  <c:v>508622.58173610416</c:v>
                </c:pt>
                <c:pt idx="222">
                  <c:v>1238982.6396903251</c:v>
                </c:pt>
                <c:pt idx="223">
                  <c:v>517211.525257178</c:v>
                </c:pt>
                <c:pt idx="224">
                  <c:v>167759.87219499005</c:v>
                </c:pt>
                <c:pt idx="225">
                  <c:v>234148.64544019339</c:v>
                </c:pt>
                <c:pt idx="226">
                  <c:v>918414.02959658916</c:v>
                </c:pt>
                <c:pt idx="227">
                  <c:v>1016525.3036394549</c:v>
                </c:pt>
                <c:pt idx="228">
                  <c:v>626688.73434956442</c:v>
                </c:pt>
                <c:pt idx="229">
                  <c:v>517771.4053639053</c:v>
                </c:pt>
                <c:pt idx="230">
                  <c:v>140938.18716903214</c:v>
                </c:pt>
                <c:pt idx="231">
                  <c:v>370470.37025530823</c:v>
                </c:pt>
                <c:pt idx="232">
                  <c:v>213579.01311664539</c:v>
                </c:pt>
                <c:pt idx="233">
                  <c:v>79439.836931052414</c:v>
                </c:pt>
                <c:pt idx="234">
                  <c:v>82860.687610082125</c:v>
                </c:pt>
                <c:pt idx="235">
                  <c:v>1425501.6216581422</c:v>
                </c:pt>
                <c:pt idx="236">
                  <c:v>1770676.4852338077</c:v>
                </c:pt>
                <c:pt idx="237">
                  <c:v>918666.9968233871</c:v>
                </c:pt>
                <c:pt idx="238">
                  <c:v>777462.03705859708</c:v>
                </c:pt>
                <c:pt idx="239">
                  <c:v>671074.50083014846</c:v>
                </c:pt>
              </c:numCache>
            </c:numRef>
          </c:yVal>
          <c:smooth val="0"/>
        </c:ser>
        <c:dLbls>
          <c:showLegendKey val="0"/>
          <c:showVal val="0"/>
          <c:showCatName val="0"/>
          <c:showSerName val="0"/>
          <c:showPercent val="0"/>
          <c:showBubbleSize val="0"/>
        </c:dLbls>
        <c:axId val="374950496"/>
        <c:axId val="374950888"/>
      </c:scatterChart>
      <c:valAx>
        <c:axId val="374950496"/>
        <c:scaling>
          <c:orientation val="minMax"/>
          <c:max val="2000000"/>
          <c:min val="0"/>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374950888"/>
        <c:crosses val="autoZero"/>
        <c:crossBetween val="midCat"/>
      </c:valAx>
      <c:valAx>
        <c:axId val="374950888"/>
        <c:scaling>
          <c:orientation val="minMax"/>
          <c:max val="2000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37495049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9/4/2017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a:t>
            </a:fld>
            <a:endParaRPr lang="en-US"/>
          </a:p>
        </p:txBody>
      </p:sp>
    </p:spTree>
    <p:extLst>
      <p:ext uri="{BB962C8B-B14F-4D97-AF65-F5344CB8AC3E}">
        <p14:creationId xmlns:p14="http://schemas.microsoft.com/office/powerpoint/2010/main" val="1018567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a:t>
            </a:r>
            <a:r>
              <a:rPr lang="en-US" altLang="ja-JP" dirty="0" smtClean="0"/>
              <a:t>RGC_HFA</a:t>
            </a:r>
            <a:r>
              <a:rPr lang="ja-JP" altLang="en-US" dirty="0" smtClean="0"/>
              <a:t>と</a:t>
            </a:r>
            <a:r>
              <a:rPr lang="en-US" altLang="ja-JP" dirty="0" smtClean="0"/>
              <a:t>RGC_OCT</a:t>
            </a:r>
            <a:r>
              <a:rPr lang="ja-JP" altLang="en-US" dirty="0" smtClean="0"/>
              <a:t>の対応を、</a:t>
            </a:r>
            <a:r>
              <a:rPr lang="en-US" altLang="ja-JP" dirty="0" err="1" smtClean="0"/>
              <a:t>cpRNFL</a:t>
            </a:r>
            <a:r>
              <a:rPr lang="ja-JP" altLang="en-US" dirty="0" smtClean="0"/>
              <a:t>角度ごとに調べました。左図に９０度ごとに積算した</a:t>
            </a:r>
            <a:r>
              <a:rPr lang="en-US" altLang="ja-JP" dirty="0" smtClean="0"/>
              <a:t>RGC_OCT</a:t>
            </a:r>
            <a:r>
              <a:rPr lang="ja-JP" altLang="en-US" dirty="0" smtClean="0"/>
              <a:t>と</a:t>
            </a:r>
            <a:r>
              <a:rPr lang="en-US" altLang="ja-JP" dirty="0" smtClean="0"/>
              <a:t>RGC_HFA</a:t>
            </a:r>
            <a:r>
              <a:rPr lang="ja-JP" altLang="en-US" dirty="0" smtClean="0"/>
              <a:t>の散布図、右図に角度ごとの</a:t>
            </a:r>
            <a:r>
              <a:rPr lang="en-US" altLang="ja-JP" dirty="0" smtClean="0"/>
              <a:t>RGC_HFA</a:t>
            </a:r>
            <a:r>
              <a:rPr lang="ja-JP" altLang="en-US" dirty="0" smtClean="0"/>
              <a:t>と</a:t>
            </a:r>
            <a:r>
              <a:rPr lang="en-US" altLang="ja-JP" dirty="0" smtClean="0"/>
              <a:t>RGC_OCT</a:t>
            </a:r>
            <a:r>
              <a:rPr lang="ja-JP" altLang="en-US" dirty="0" smtClean="0"/>
              <a:t>との回帰直線の傾きを示します。</a:t>
            </a:r>
            <a:endParaRPr lang="en-US" dirty="0" smtClean="0"/>
          </a:p>
          <a:p>
            <a:r>
              <a:rPr lang="ja-JP" altLang="en-US" dirty="0" smtClean="0"/>
              <a:t>右図から、</a:t>
            </a:r>
            <a:r>
              <a:rPr lang="en-US" dirty="0" err="1" smtClean="0"/>
              <a:t>cpRNFLT</a:t>
            </a:r>
            <a:r>
              <a:rPr lang="ja-JP" altLang="en-US" dirty="0" smtClean="0"/>
              <a:t>の角度を増加させるほど、</a:t>
            </a:r>
            <a:r>
              <a:rPr lang="en-US" altLang="ja-JP" dirty="0" smtClean="0"/>
              <a:t>RGC_HFA</a:t>
            </a:r>
            <a:r>
              <a:rPr lang="ja-JP" altLang="en-US" dirty="0" smtClean="0"/>
              <a:t>との対応が改善しました。結果、</a:t>
            </a:r>
            <a:r>
              <a:rPr lang="en-US" altLang="ja-JP" dirty="0" smtClean="0"/>
              <a:t>RGC_OCT</a:t>
            </a:r>
            <a:r>
              <a:rPr lang="ja-JP" altLang="en-US" dirty="0" smtClean="0"/>
              <a:t>は</a:t>
            </a:r>
            <a:r>
              <a:rPr lang="en-US" altLang="ja-JP" dirty="0" smtClean="0"/>
              <a:t>cpRNFLT360°</a:t>
            </a:r>
            <a:r>
              <a:rPr lang="ja-JP" altLang="en-US" dirty="0" smtClean="0"/>
              <a:t>を採用すると、回帰直線の傾きは１に近づき、最良の結果となりました。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11</a:t>
            </a:fld>
            <a:endParaRPr lang="en-US"/>
          </a:p>
        </p:txBody>
      </p:sp>
    </p:spTree>
    <p:extLst>
      <p:ext uri="{BB962C8B-B14F-4D97-AF65-F5344CB8AC3E}">
        <p14:creationId xmlns:p14="http://schemas.microsoft.com/office/powerpoint/2010/main" val="2126095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視覚</a:t>
            </a:r>
            <a:r>
              <a:rPr lang="en-US" altLang="ja-JP" dirty="0" smtClean="0"/>
              <a:t>10°</a:t>
            </a:r>
            <a:r>
              <a:rPr lang="ja-JP" altLang="en-US" dirty="0" smtClean="0"/>
              <a:t>以内からの入力神経線維走行の視神経乳頭への対応示します。</a:t>
            </a:r>
            <a:endParaRPr lang="en-US" altLang="ja-JP" dirty="0" smtClean="0"/>
          </a:p>
          <a:p>
            <a:r>
              <a:rPr lang="ja-JP" altLang="en-US" dirty="0" smtClean="0"/>
              <a:t>左図、</a:t>
            </a:r>
            <a:r>
              <a:rPr lang="en-US" altLang="ja-JP" dirty="0" smtClean="0"/>
              <a:t>Hood</a:t>
            </a:r>
            <a:r>
              <a:rPr lang="ja-JP" altLang="en-US" dirty="0" smtClean="0"/>
              <a:t>らは中心</a:t>
            </a:r>
            <a:r>
              <a:rPr lang="en-US" altLang="ja-JP" dirty="0" smtClean="0"/>
              <a:t>8</a:t>
            </a:r>
            <a:r>
              <a:rPr lang="ja-JP" altLang="en-US" dirty="0" smtClean="0"/>
              <a:t>度の黄斑からの神経線維の走行を図の様に示し、これを参考に</a:t>
            </a:r>
            <a:r>
              <a:rPr lang="en-US" altLang="ja-JP" dirty="0" smtClean="0"/>
              <a:t>Zhang</a:t>
            </a:r>
            <a:r>
              <a:rPr lang="ja-JP" altLang="en-US" dirty="0" smtClean="0"/>
              <a:t>らは</a:t>
            </a:r>
            <a:r>
              <a:rPr lang="en-US" altLang="ja-JP" dirty="0" smtClean="0"/>
              <a:t>180</a:t>
            </a:r>
            <a:r>
              <a:rPr lang="ja-JP" altLang="en-US" dirty="0" smtClean="0"/>
              <a:t>度を採択しています。</a:t>
            </a:r>
            <a:r>
              <a:rPr lang="en-US" altLang="ja-JP" dirty="0" smtClean="0"/>
              <a:t>Nakanishi</a:t>
            </a:r>
            <a:r>
              <a:rPr lang="ja-JP" altLang="en-US" dirty="0" smtClean="0"/>
              <a:t>らは、</a:t>
            </a:r>
            <a:r>
              <a:rPr lang="en-US" altLang="ja-JP" dirty="0" smtClean="0"/>
              <a:t>24-2</a:t>
            </a:r>
            <a:r>
              <a:rPr lang="ja-JP" altLang="en-US" dirty="0" smtClean="0"/>
              <a:t>、</a:t>
            </a:r>
            <a:r>
              <a:rPr lang="en-US" altLang="ja-JP" dirty="0" smtClean="0"/>
              <a:t>10-2</a:t>
            </a:r>
            <a:r>
              <a:rPr lang="ja-JP" altLang="en-US" dirty="0" smtClean="0"/>
              <a:t>の</a:t>
            </a:r>
            <a:r>
              <a:rPr lang="en-US" altLang="ja-JP" dirty="0" smtClean="0"/>
              <a:t>TD</a:t>
            </a:r>
            <a:r>
              <a:rPr lang="ja-JP" altLang="en-US" dirty="0" smtClean="0"/>
              <a:t>、</a:t>
            </a:r>
            <a:r>
              <a:rPr lang="en-US" altLang="ja-JP" dirty="0" err="1" smtClean="0"/>
              <a:t>cpRNFLT</a:t>
            </a:r>
            <a:r>
              <a:rPr lang="ja-JP" altLang="en-US" dirty="0" smtClean="0"/>
              <a:t>の測定値を因子分析をもちいて、右図の様に対応を示しています。</a:t>
            </a:r>
            <a:endParaRPr lang="en-US" altLang="ja-JP" dirty="0" smtClean="0"/>
          </a:p>
          <a:p>
            <a:r>
              <a:rPr lang="ja-JP" altLang="en-US" dirty="0" smtClean="0"/>
              <a:t>いずれにしても、中心</a:t>
            </a:r>
            <a:r>
              <a:rPr lang="en-US" altLang="ja-JP" dirty="0" smtClean="0"/>
              <a:t>10°</a:t>
            </a:r>
            <a:r>
              <a:rPr lang="ja-JP" altLang="en-US" dirty="0" smtClean="0"/>
              <a:t>内の神経線維が視神経乳頭全体の神経線維をカバーするというのは解剖学的にも誤りといえます。</a:t>
            </a:r>
            <a:endParaRPr lang="en-US"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12</a:t>
            </a:fld>
            <a:endParaRPr lang="en-US"/>
          </a:p>
        </p:txBody>
      </p:sp>
    </p:spTree>
    <p:extLst>
      <p:ext uri="{BB962C8B-B14F-4D97-AF65-F5344CB8AC3E}">
        <p14:creationId xmlns:p14="http://schemas.microsoft.com/office/powerpoint/2010/main" val="128019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Harwerth</a:t>
            </a:r>
            <a:r>
              <a:rPr lang="ja-JP" altLang="en-US" dirty="0" smtClean="0"/>
              <a:t>のモデルは、中心</a:t>
            </a:r>
            <a:r>
              <a:rPr lang="en-US" altLang="ja-JP" dirty="0" smtClean="0"/>
              <a:t>5°</a:t>
            </a:r>
            <a:r>
              <a:rPr lang="ja-JP" altLang="en-US" dirty="0" smtClean="0"/>
              <a:t>以内が発散しており、１，３</a:t>
            </a:r>
            <a:r>
              <a:rPr lang="en-US" altLang="ja-JP" dirty="0" smtClean="0"/>
              <a:t>°</a:t>
            </a:r>
            <a:r>
              <a:rPr lang="ja-JP" altLang="en-US" dirty="0" smtClean="0"/>
              <a:t>　に測定点をもつ</a:t>
            </a:r>
            <a:r>
              <a:rPr lang="en-US" altLang="ja-JP" dirty="0" smtClean="0"/>
              <a:t>10-2</a:t>
            </a:r>
            <a:r>
              <a:rPr lang="ja-JP" altLang="en-US" dirty="0" smtClean="0"/>
              <a:t>との対応が悪化したと考えました。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13</a:t>
            </a:fld>
            <a:endParaRPr lang="en-US"/>
          </a:p>
        </p:txBody>
      </p:sp>
    </p:spTree>
    <p:extLst>
      <p:ext uri="{BB962C8B-B14F-4D97-AF65-F5344CB8AC3E}">
        <p14:creationId xmlns:p14="http://schemas.microsoft.com/office/powerpoint/2010/main" val="1229660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そこで、黄斑部の</a:t>
            </a:r>
            <a:r>
              <a:rPr lang="en-US" altLang="ja-JP" dirty="0" smtClean="0"/>
              <a:t>RGC</a:t>
            </a:r>
            <a:r>
              <a:rPr lang="en-US" altLang="ja-JP" baseline="0" dirty="0" smtClean="0"/>
              <a:t> b</a:t>
            </a:r>
            <a:r>
              <a:rPr lang="en-US" altLang="ja-JP" dirty="0" smtClean="0"/>
              <a:t>ody</a:t>
            </a:r>
            <a:r>
              <a:rPr lang="ja-JP" altLang="en-US" dirty="0" smtClean="0"/>
              <a:t>と</a:t>
            </a:r>
            <a:r>
              <a:rPr lang="en-US" altLang="ja-JP" dirty="0" smtClean="0"/>
              <a:t>axon</a:t>
            </a:r>
            <a:r>
              <a:rPr lang="ja-JP" altLang="en-US" dirty="0" smtClean="0"/>
              <a:t>の位置ずれを補正した</a:t>
            </a:r>
            <a:r>
              <a:rPr lang="en-US" altLang="ja-JP" dirty="0" err="1" smtClean="0"/>
              <a:t>Drasdo</a:t>
            </a:r>
            <a:r>
              <a:rPr lang="ja-JP" altLang="en-US" dirty="0" smtClean="0"/>
              <a:t>、</a:t>
            </a:r>
            <a:r>
              <a:rPr lang="en-US" altLang="ja-JP" dirty="0" smtClean="0"/>
              <a:t>Hood</a:t>
            </a:r>
            <a:r>
              <a:rPr lang="ja-JP" altLang="en-US" dirty="0" smtClean="0"/>
              <a:t>の</a:t>
            </a:r>
            <a:r>
              <a:rPr lang="en-US" altLang="ja-JP" dirty="0" smtClean="0"/>
              <a:t>RGC</a:t>
            </a:r>
            <a:r>
              <a:rPr lang="en-US" altLang="ja-JP" baseline="0" dirty="0" smtClean="0"/>
              <a:t> displacement</a:t>
            </a:r>
            <a:r>
              <a:rPr lang="ja-JP" altLang="en-US" baseline="0" dirty="0" smtClean="0"/>
              <a:t>配置をもちいて再検討しました。</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14</a:t>
            </a:fld>
            <a:endParaRPr lang="en-US"/>
          </a:p>
        </p:txBody>
      </p:sp>
    </p:spTree>
    <p:extLst>
      <p:ext uri="{BB962C8B-B14F-4D97-AF65-F5344CB8AC3E}">
        <p14:creationId xmlns:p14="http://schemas.microsoft.com/office/powerpoint/2010/main" val="707265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Displacement</a:t>
            </a:r>
            <a:r>
              <a:rPr lang="ja-JP" altLang="en-US" dirty="0" smtClean="0"/>
              <a:t>の結果、</a:t>
            </a:r>
            <a:r>
              <a:rPr lang="en-US" altLang="ja-JP" dirty="0" smtClean="0"/>
              <a:t>180°</a:t>
            </a:r>
            <a:r>
              <a:rPr lang="ja-JP" altLang="en-US" dirty="0" smtClean="0"/>
              <a:t>の方がより</a:t>
            </a:r>
            <a:r>
              <a:rPr lang="en-US" altLang="ja-JP" dirty="0" smtClean="0"/>
              <a:t>RGC_HFA</a:t>
            </a:r>
            <a:r>
              <a:rPr lang="ja-JP" altLang="en-US" dirty="0" smtClean="0"/>
              <a:t>との対応が改善しました。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15</a:t>
            </a:fld>
            <a:endParaRPr lang="en-US"/>
          </a:p>
        </p:txBody>
      </p:sp>
    </p:spTree>
    <p:extLst>
      <p:ext uri="{BB962C8B-B14F-4D97-AF65-F5344CB8AC3E}">
        <p14:creationId xmlns:p14="http://schemas.microsoft.com/office/powerpoint/2010/main" val="297546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a:t>
            </a:r>
            <a:r>
              <a:rPr lang="en-US" altLang="ja-JP" dirty="0" smtClean="0"/>
              <a:t>RGC_HFA</a:t>
            </a:r>
            <a:r>
              <a:rPr lang="ja-JP" altLang="en-US" dirty="0" smtClean="0"/>
              <a:t>と</a:t>
            </a:r>
            <a:r>
              <a:rPr lang="en-US" altLang="ja-JP" dirty="0" err="1" smtClean="0"/>
              <a:t>cpRNFLT</a:t>
            </a:r>
            <a:r>
              <a:rPr lang="ja-JP" altLang="en-US" dirty="0" smtClean="0"/>
              <a:t>角度による積算</a:t>
            </a:r>
            <a:r>
              <a:rPr lang="en-US" altLang="ja-JP" dirty="0" smtClean="0"/>
              <a:t>RGC_OCT</a:t>
            </a:r>
            <a:r>
              <a:rPr lang="ja-JP" altLang="en-US" dirty="0" smtClean="0"/>
              <a:t>との回帰直線の傾きが１となる角度を算出すると２１３</a:t>
            </a:r>
            <a:r>
              <a:rPr lang="en-US" altLang="ja-JP" dirty="0" smtClean="0"/>
              <a:t>°</a:t>
            </a:r>
            <a:r>
              <a:rPr lang="ja-JP" altLang="en-US" dirty="0" smtClean="0"/>
              <a:t>が最良の角度でありました。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16</a:t>
            </a:fld>
            <a:endParaRPr lang="en-US"/>
          </a:p>
        </p:txBody>
      </p:sp>
    </p:spTree>
    <p:extLst>
      <p:ext uri="{BB962C8B-B14F-4D97-AF65-F5344CB8AC3E}">
        <p14:creationId xmlns:p14="http://schemas.microsoft.com/office/powerpoint/2010/main" val="1516119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先の計算は、</a:t>
            </a:r>
            <a:r>
              <a:rPr lang="en-US" altLang="ja-JP" dirty="0" smtClean="0"/>
              <a:t>mean </a:t>
            </a:r>
            <a:r>
              <a:rPr lang="en-US" altLang="ja-JP" dirty="0" err="1" smtClean="0"/>
              <a:t>cpRNFLT</a:t>
            </a:r>
            <a:r>
              <a:rPr lang="ja-JP" altLang="en-US" dirty="0" smtClean="0"/>
              <a:t>に対する角度であるので、</a:t>
            </a:r>
            <a:r>
              <a:rPr lang="en-US" altLang="ja-JP" dirty="0" err="1" smtClean="0"/>
              <a:t>cpRNFLT</a:t>
            </a:r>
            <a:r>
              <a:rPr lang="ja-JP" altLang="en-US" dirty="0" smtClean="0"/>
              <a:t>を</a:t>
            </a:r>
            <a:r>
              <a:rPr lang="en-US" altLang="ja-JP" dirty="0" smtClean="0"/>
              <a:t>clock</a:t>
            </a:r>
            <a:r>
              <a:rPr lang="en-US" altLang="ja-JP" baseline="0" dirty="0" smtClean="0"/>
              <a:t> </a:t>
            </a:r>
            <a:r>
              <a:rPr lang="en-US" altLang="ja-JP" dirty="0" smtClean="0"/>
              <a:t>hour</a:t>
            </a:r>
            <a:r>
              <a:rPr lang="ja-JP" altLang="en-US" dirty="0" smtClean="0"/>
              <a:t>ごとに算出積算する方法で、</a:t>
            </a:r>
            <a:r>
              <a:rPr lang="en-US" altLang="ja-JP" dirty="0" smtClean="0"/>
              <a:t>RGC_HFA</a:t>
            </a:r>
            <a:r>
              <a:rPr lang="ja-JP" altLang="en-US" dirty="0" smtClean="0"/>
              <a:t>との対応を検討しました。</a:t>
            </a:r>
            <a:endParaRPr lang="en-US" altLang="ja-JP" dirty="0" smtClean="0"/>
          </a:p>
        </p:txBody>
      </p:sp>
      <p:sp>
        <p:nvSpPr>
          <p:cNvPr id="4" name="Slide Number Placeholder 3"/>
          <p:cNvSpPr>
            <a:spLocks noGrp="1"/>
          </p:cNvSpPr>
          <p:nvPr>
            <p:ph type="sldNum" sz="quarter" idx="10"/>
          </p:nvPr>
        </p:nvSpPr>
        <p:spPr/>
        <p:txBody>
          <a:bodyPr/>
          <a:lstStyle/>
          <a:p>
            <a:fld id="{ACA2FA91-5F73-9642-AF24-4A2A88CFD52F}" type="slidenum">
              <a:rPr lang="en-US" smtClean="0"/>
              <a:t>17</a:t>
            </a:fld>
            <a:endParaRPr lang="en-US"/>
          </a:p>
        </p:txBody>
      </p:sp>
    </p:spTree>
    <p:extLst>
      <p:ext uri="{BB962C8B-B14F-4D97-AF65-F5344CB8AC3E}">
        <p14:creationId xmlns:p14="http://schemas.microsoft.com/office/powerpoint/2010/main" val="311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a:t>
            </a:fld>
            <a:endParaRPr lang="en-US"/>
          </a:p>
        </p:txBody>
      </p:sp>
    </p:spTree>
    <p:extLst>
      <p:ext uri="{BB962C8B-B14F-4D97-AF65-F5344CB8AC3E}">
        <p14:creationId xmlns:p14="http://schemas.microsoft.com/office/powerpoint/2010/main" val="132750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これまでにも、多くの</a:t>
            </a:r>
            <a:r>
              <a:rPr lang="en-US" altLang="ja-JP" dirty="0" smtClean="0"/>
              <a:t>Structure-function</a:t>
            </a:r>
            <a:r>
              <a:rPr lang="ja-JP" altLang="en-US" baseline="0" dirty="0" smtClean="0"/>
              <a:t>の関係を解析した結果が報告されてきた。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3</a:t>
            </a:fld>
            <a:endParaRPr lang="en-US"/>
          </a:p>
        </p:txBody>
      </p:sp>
    </p:spTree>
    <p:extLst>
      <p:ext uri="{BB962C8B-B14F-4D97-AF65-F5344CB8AC3E}">
        <p14:creationId xmlns:p14="http://schemas.microsoft.com/office/powerpoint/2010/main" val="1975883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ja-JP" altLang="en-US" sz="1050" b="0" i="0" u="none" strike="noStrike" cap="none" dirty="0" smtClean="0">
                <a:solidFill>
                  <a:schemeClr val="dk1"/>
                </a:solidFill>
                <a:latin typeface="Calibri"/>
                <a:ea typeface="Calibri"/>
                <a:cs typeface="Calibri"/>
                <a:sym typeface="Calibri"/>
              </a:rPr>
              <a:t>★</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467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6</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412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50" b="0" i="0" u="none" strike="noStrike" cap="none" dirty="0">
                <a:solidFill>
                  <a:schemeClr val="dk1"/>
                </a:solidFill>
                <a:latin typeface="+mn-ea"/>
                <a:ea typeface="+mn-ea"/>
                <a:cs typeface="Calibri"/>
                <a:sym typeface="Calibri"/>
              </a:rPr>
              <a:t>実際の解析法ですが、ハンフリーシータスタンダード30－2とOCTのオプティックディスクキューブを同日に行い、患者の年齢、視神経乳頭の面積、平均網膜神経線維層厚、視野の実測値、MD値、</a:t>
            </a:r>
            <a:r>
              <a:rPr lang="en-US" sz="1050" b="0" i="0" u="none" strike="noStrike" cap="none" dirty="0" smtClean="0">
                <a:solidFill>
                  <a:schemeClr val="dk1"/>
                </a:solidFill>
                <a:latin typeface="+mn-ea"/>
                <a:ea typeface="+mn-ea"/>
                <a:cs typeface="Calibri"/>
                <a:sym typeface="Calibri"/>
              </a:rPr>
              <a:t>年齢からＣＳＦＩを算出します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a:solidFill>
                <a:schemeClr val="dk1"/>
              </a:solidFill>
              <a:latin typeface="+mn-ea"/>
              <a:ea typeface="+mn-ea"/>
              <a:cs typeface="Calibri"/>
              <a:sym typeface="Calibri"/>
            </a:endParaRPr>
          </a:p>
          <a:p>
            <a:pPr marL="0" marR="0" lvl="0" indent="0" algn="l" rtl="0">
              <a:lnSpc>
                <a:spcPct val="100000"/>
              </a:lnSpc>
              <a:spcBef>
                <a:spcPts val="315"/>
              </a:spcBef>
              <a:spcAft>
                <a:spcPts val="0"/>
              </a:spcAft>
              <a:buClr>
                <a:schemeClr val="dk1"/>
              </a:buClr>
              <a:buSzPct val="25000"/>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950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ltLang="ja-JP" sz="1050" b="0" i="0" u="none" strike="noStrike" cap="none" dirty="0" smtClean="0">
                <a:solidFill>
                  <a:schemeClr val="dk1"/>
                </a:solidFill>
                <a:latin typeface="+mn-ea"/>
                <a:ea typeface="+mn-ea"/>
                <a:cs typeface="Calibri"/>
                <a:sym typeface="Calibri"/>
              </a:rPr>
              <a:t>RGC_HFA</a:t>
            </a:r>
            <a:r>
              <a:rPr lang="ja-JP" altLang="en-US" sz="1050" b="0" i="0" u="none" strike="noStrike" cap="none" dirty="0" smtClean="0">
                <a:solidFill>
                  <a:schemeClr val="dk1"/>
                </a:solidFill>
                <a:latin typeface="+mn-ea"/>
                <a:ea typeface="+mn-ea"/>
                <a:cs typeface="Calibri"/>
                <a:sym typeface="Calibri"/>
              </a:rPr>
              <a:t>は、上記の公式で算出されます。変数は、年齢、視覚偏心度、検査点での網膜感度となります。測定点の守備網膜面積から、２</a:t>
            </a:r>
            <a:r>
              <a:rPr lang="en-US" altLang="ja-JP" sz="1050" b="0" i="0" u="none" strike="noStrike" cap="none" dirty="0" smtClean="0">
                <a:solidFill>
                  <a:schemeClr val="dk1"/>
                </a:solidFill>
                <a:latin typeface="+mn-ea"/>
                <a:ea typeface="+mn-ea"/>
                <a:cs typeface="Calibri"/>
                <a:sym typeface="Calibri"/>
              </a:rPr>
              <a:t>°</a:t>
            </a:r>
            <a:r>
              <a:rPr lang="ja-JP" altLang="en-US" sz="1050" b="0" i="0" u="none" strike="noStrike" cap="none" dirty="0" smtClean="0">
                <a:solidFill>
                  <a:schemeClr val="dk1"/>
                </a:solidFill>
                <a:latin typeface="+mn-ea"/>
                <a:ea typeface="+mn-ea"/>
                <a:cs typeface="Calibri"/>
                <a:sym typeface="Calibri"/>
              </a:rPr>
              <a:t>間隔の測定点は、６</a:t>
            </a:r>
            <a:r>
              <a:rPr lang="en-US" altLang="ja-JP" sz="1050" b="0" i="0" u="none" strike="noStrike" cap="none" dirty="0" smtClean="0">
                <a:solidFill>
                  <a:schemeClr val="dk1"/>
                </a:solidFill>
                <a:latin typeface="+mn-ea"/>
                <a:ea typeface="+mn-ea"/>
                <a:cs typeface="Calibri"/>
                <a:sym typeface="Calibri"/>
              </a:rPr>
              <a:t>°</a:t>
            </a:r>
            <a:r>
              <a:rPr lang="ja-JP" altLang="en-US" sz="1050" b="0" i="0" u="none" strike="noStrike" cap="none" dirty="0" smtClean="0">
                <a:solidFill>
                  <a:schemeClr val="dk1"/>
                </a:solidFill>
                <a:latin typeface="+mn-ea"/>
                <a:ea typeface="+mn-ea"/>
                <a:cs typeface="Calibri"/>
                <a:sym typeface="Calibri"/>
              </a:rPr>
              <a:t>間隔の</a:t>
            </a:r>
            <a:r>
              <a:rPr lang="en-US" altLang="ja-JP" sz="1050" b="0" i="0" u="none" strike="noStrike" cap="none" dirty="0" smtClean="0">
                <a:solidFill>
                  <a:schemeClr val="dk1"/>
                </a:solidFill>
                <a:latin typeface="+mn-ea"/>
                <a:ea typeface="+mn-ea"/>
                <a:cs typeface="Calibri"/>
                <a:sym typeface="Calibri"/>
              </a:rPr>
              <a:t>1/9</a:t>
            </a:r>
            <a:r>
              <a:rPr lang="ja-JP" altLang="en-US" sz="1050" b="0" i="0" u="none" strike="noStrike" cap="none" dirty="0" smtClean="0">
                <a:solidFill>
                  <a:schemeClr val="dk1"/>
                </a:solidFill>
                <a:latin typeface="+mn-ea"/>
                <a:ea typeface="+mn-ea"/>
                <a:cs typeface="Calibri"/>
                <a:sym typeface="Calibri"/>
              </a:rPr>
              <a:t>の面積にに相当します。</a:t>
            </a:r>
            <a:endParaRPr lang="en-US" altLang="ja-JP"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RGC_HFA</a:t>
            </a:r>
            <a:r>
              <a:rPr lang="ja-JP" altLang="en-US" dirty="0" smtClean="0"/>
              <a:t>は上記より求められ、変数は、平均</a:t>
            </a:r>
            <a:r>
              <a:rPr lang="en-US" altLang="ja-JP" dirty="0" smtClean="0"/>
              <a:t>TD</a:t>
            </a:r>
            <a:r>
              <a:rPr lang="ja-JP" altLang="en-US" dirty="0" smtClean="0"/>
              <a:t>、</a:t>
            </a:r>
            <a:r>
              <a:rPr lang="en-US" altLang="ja-JP" dirty="0" err="1" smtClean="0"/>
              <a:t>cpRNFLT</a:t>
            </a:r>
            <a:r>
              <a:rPr lang="ja-JP" altLang="en-US" dirty="0" smtClean="0"/>
              <a:t>、乳頭角度となります。本研究では</a:t>
            </a:r>
            <a:r>
              <a:rPr lang="en-US" altLang="ja-JP" dirty="0" smtClean="0"/>
              <a:t>Zhang</a:t>
            </a:r>
            <a:r>
              <a:rPr lang="ja-JP" altLang="en-US" dirty="0" smtClean="0"/>
              <a:t>らを参考に全周３６０</a:t>
            </a:r>
            <a:r>
              <a:rPr lang="en-US" altLang="ja-JP" dirty="0" smtClean="0"/>
              <a:t>°</a:t>
            </a:r>
            <a:r>
              <a:rPr lang="ja-JP" altLang="en-US" dirty="0" smtClean="0"/>
              <a:t>と半周１８０を採択しました。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9</a:t>
            </a:fld>
            <a:endParaRPr lang="en-US"/>
          </a:p>
        </p:txBody>
      </p:sp>
    </p:spTree>
    <p:extLst>
      <p:ext uri="{BB962C8B-B14F-4D97-AF65-F5344CB8AC3E}">
        <p14:creationId xmlns:p14="http://schemas.microsoft.com/office/powerpoint/2010/main" val="1204189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RGC</a:t>
            </a:r>
            <a:r>
              <a:rPr lang="ja-JP" altLang="en-US" dirty="0" smtClean="0"/>
              <a:t>＿</a:t>
            </a:r>
            <a:r>
              <a:rPr lang="en-US" altLang="ja-JP" dirty="0" smtClean="0"/>
              <a:t>HFA</a:t>
            </a:r>
            <a:r>
              <a:rPr lang="ja-JP" altLang="en-US" dirty="0" smtClean="0"/>
              <a:t>と</a:t>
            </a:r>
            <a:r>
              <a:rPr lang="en-US" altLang="ja-JP" dirty="0" smtClean="0"/>
              <a:t>RGC_OCT</a:t>
            </a:r>
            <a:r>
              <a:rPr lang="ja-JP" altLang="en-US" dirty="0" smtClean="0"/>
              <a:t>の関係を、３６０</a:t>
            </a:r>
            <a:r>
              <a:rPr lang="en-US" altLang="ja-JP" dirty="0" smtClean="0"/>
              <a:t>°</a:t>
            </a:r>
            <a:r>
              <a:rPr lang="ja-JP" altLang="en-US" dirty="0" smtClean="0"/>
              <a:t>と１８０</a:t>
            </a:r>
            <a:r>
              <a:rPr lang="en-US" altLang="ja-JP" dirty="0" smtClean="0"/>
              <a:t>°</a:t>
            </a:r>
            <a:r>
              <a:rPr lang="ja-JP" altLang="en-US" dirty="0" smtClean="0"/>
              <a:t>でしめす。青色が３６０</a:t>
            </a:r>
            <a:r>
              <a:rPr lang="en-US" altLang="ja-JP" dirty="0" smtClean="0"/>
              <a:t>°</a:t>
            </a:r>
            <a:r>
              <a:rPr lang="ja-JP" altLang="en-US" dirty="0" smtClean="0"/>
              <a:t>、赤色が１８０</a:t>
            </a:r>
            <a:r>
              <a:rPr lang="en-US" altLang="ja-JP" dirty="0" smtClean="0"/>
              <a:t>°</a:t>
            </a:r>
            <a:r>
              <a:rPr lang="ja-JP" altLang="en-US" dirty="0" smtClean="0"/>
              <a:t>である。３６０</a:t>
            </a:r>
            <a:r>
              <a:rPr lang="en-US" altLang="ja-JP" dirty="0" smtClean="0"/>
              <a:t>°</a:t>
            </a:r>
            <a:r>
              <a:rPr lang="ja-JP" altLang="en-US" dirty="0" smtClean="0"/>
              <a:t>の方が、傾き１に近くより良いモデルであることがわかる。</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10</a:t>
            </a:fld>
            <a:endParaRPr lang="en-US"/>
          </a:p>
        </p:txBody>
      </p:sp>
    </p:spTree>
    <p:extLst>
      <p:ext uri="{BB962C8B-B14F-4D97-AF65-F5344CB8AC3E}">
        <p14:creationId xmlns:p14="http://schemas.microsoft.com/office/powerpoint/2010/main" val="1809043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9/4/2017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10563-3CC0-F64E-A5F4-9F39B8D15304}" type="datetimeFigureOut">
              <a:rPr lang="en-US" smtClean="0"/>
              <a:t>9/4/2017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10563-3CC0-F64E-A5F4-9F39B8D15304}" type="datetimeFigureOut">
              <a:rPr lang="en-US" smtClean="0"/>
              <a:t>9/4/2017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D10563-3CC0-F64E-A5F4-9F39B8D15304}" type="datetimeFigureOut">
              <a:rPr lang="en-US" smtClean="0"/>
              <a:t>9/4/2017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9/4/2017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9/4/2017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7609758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tiff"/></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7522"/>
            <a:ext cx="7772400" cy="1907439"/>
          </a:xfrm>
        </p:spPr>
        <p:txBody>
          <a:bodyPr>
            <a:normAutofit/>
          </a:bodyPr>
          <a:lstStyle/>
          <a:p>
            <a:r>
              <a:rPr lang="ja-JP" altLang="en-US" sz="4800" dirty="0" smtClean="0"/>
              <a:t>ハンフリー</a:t>
            </a:r>
            <a:r>
              <a:rPr lang="en-US" altLang="ja-JP" sz="4800" dirty="0" smtClean="0"/>
              <a:t>10-2</a:t>
            </a:r>
            <a:r>
              <a:rPr lang="ja-JP" altLang="en-US" sz="4800" dirty="0" smtClean="0"/>
              <a:t>と</a:t>
            </a:r>
            <a:r>
              <a:rPr lang="en-US" altLang="ja-JP" sz="4800" dirty="0" smtClean="0"/>
              <a:t>OCT</a:t>
            </a:r>
            <a:r>
              <a:rPr lang="ja-JP" altLang="en-US" sz="4800" dirty="0" smtClean="0"/>
              <a:t>から算出する網膜神経節細胞数</a:t>
            </a:r>
            <a:endParaRPr lang="en-US" sz="4800" dirty="0"/>
          </a:p>
        </p:txBody>
      </p:sp>
      <p:sp>
        <p:nvSpPr>
          <p:cNvPr id="4" name="Rectangle 19"/>
          <p:cNvSpPr txBox="1">
            <a:spLocks noGrp="1" noChangeArrowheads="1"/>
          </p:cNvSpPr>
          <p:nvPr>
            <p:ph type="subTitle" idx="1"/>
          </p:nvPr>
        </p:nvSpPr>
        <p:spPr bwMode="auto">
          <a:xfrm>
            <a:off x="285750" y="3830638"/>
            <a:ext cx="85725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96875" indent="-396875" algn="l" defTabSz="912813" rtl="0" eaLnBrk="1" fontAlgn="base" hangingPunct="1">
              <a:lnSpc>
                <a:spcPct val="90000"/>
              </a:lnSpc>
              <a:spcBef>
                <a:spcPct val="20000"/>
              </a:spcBef>
              <a:spcAft>
                <a:spcPct val="0"/>
              </a:spcAft>
              <a:buBlip>
                <a:blip r:embed="rId3"/>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4"/>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Tx/>
              <a:buNone/>
            </a:pPr>
            <a:r>
              <a:rPr lang="ja-JP" altLang="en-US" sz="2400" dirty="0" smtClean="0"/>
              <a:t>田邉　義政</a:t>
            </a:r>
            <a:r>
              <a:rPr lang="en-US" altLang="ja-JP" sz="2400" baseline="30000" dirty="0" smtClean="0"/>
              <a:t>1</a:t>
            </a:r>
            <a:r>
              <a:rPr lang="ja-JP" altLang="en-US" sz="2400" baseline="30000" dirty="0" smtClean="0"/>
              <a:t>） 　</a:t>
            </a:r>
            <a:r>
              <a:rPr lang="ja-JP" altLang="en-US" sz="2400" dirty="0" smtClean="0"/>
              <a:t>小川　俊平</a:t>
            </a:r>
            <a:r>
              <a:rPr lang="en-US" altLang="ja-JP" sz="2400" baseline="30000" dirty="0" smtClean="0"/>
              <a:t>2,3</a:t>
            </a:r>
            <a:r>
              <a:rPr lang="ja-JP" altLang="en-US" sz="2400" baseline="30000" dirty="0" smtClean="0"/>
              <a:t>）　</a:t>
            </a:r>
            <a:r>
              <a:rPr lang="ja-JP" altLang="en-US" sz="2400" dirty="0" smtClean="0"/>
              <a:t>野呂　隆彦</a:t>
            </a:r>
            <a:r>
              <a:rPr lang="en-US" altLang="ja-JP" sz="2400" baseline="30000" dirty="0" smtClean="0"/>
              <a:t>2</a:t>
            </a:r>
            <a:r>
              <a:rPr lang="ja-JP" altLang="en-US" sz="2400" baseline="30000" dirty="0" smtClean="0"/>
              <a:t>）</a:t>
            </a:r>
            <a:r>
              <a:rPr lang="en-US" altLang="ja-JP" sz="2400" baseline="30000" dirty="0" smtClean="0"/>
              <a:t>4)</a:t>
            </a:r>
            <a:r>
              <a:rPr lang="ja-JP" altLang="en-US" sz="2400" baseline="30000" dirty="0" smtClean="0"/>
              <a:t> 　</a:t>
            </a:r>
            <a:r>
              <a:rPr lang="ja-JP" altLang="en-US" sz="2400" dirty="0" smtClean="0"/>
              <a:t>伊藤　義徳</a:t>
            </a:r>
            <a:r>
              <a:rPr lang="en-US" altLang="ja-JP" sz="2400" baseline="30000" dirty="0" smtClean="0"/>
              <a:t>2)</a:t>
            </a:r>
            <a:endParaRPr lang="en-US" sz="2400" baseline="30000" dirty="0" smtClean="0"/>
          </a:p>
          <a:p>
            <a:pPr marL="0" indent="0" algn="ctr">
              <a:buFontTx/>
              <a:buNone/>
            </a:pPr>
            <a:r>
              <a:rPr lang="ja-JP" altLang="en-US" sz="2400" dirty="0" smtClean="0"/>
              <a:t>奥出　祥代</a:t>
            </a:r>
            <a:r>
              <a:rPr lang="en-US" altLang="ja-JP" sz="2400" baseline="30000" dirty="0" smtClean="0"/>
              <a:t>2</a:t>
            </a:r>
            <a:r>
              <a:rPr lang="ja-JP" altLang="en-US" sz="2400" baseline="30000" dirty="0" smtClean="0"/>
              <a:t>）   </a:t>
            </a:r>
            <a:r>
              <a:rPr lang="ja-JP" altLang="en-US" sz="2400" dirty="0" smtClean="0"/>
              <a:t>郡司</a:t>
            </a:r>
            <a:r>
              <a:rPr lang="ja-JP" altLang="en-US" sz="2400" dirty="0"/>
              <a:t>　久人</a:t>
            </a:r>
            <a:r>
              <a:rPr lang="en-US" altLang="ja-JP" sz="2400" baseline="30000" dirty="0"/>
              <a:t>1</a:t>
            </a:r>
            <a:r>
              <a:rPr lang="ja-JP" altLang="en-US" sz="2400" baseline="30000" dirty="0"/>
              <a:t>）</a:t>
            </a:r>
            <a:r>
              <a:rPr lang="ja-JP" altLang="en-US" sz="2400" dirty="0" smtClean="0"/>
              <a:t>　中野　匡</a:t>
            </a:r>
            <a:r>
              <a:rPr lang="en-US" altLang="ja-JP" sz="2400" baseline="30000" dirty="0" smtClean="0"/>
              <a:t>2</a:t>
            </a:r>
            <a:r>
              <a:rPr lang="ja-JP" altLang="en-US" sz="2400" baseline="30000" dirty="0" smtClean="0"/>
              <a:t>） </a:t>
            </a:r>
          </a:p>
          <a:p>
            <a:pPr marL="0" indent="0" algn="ctr">
              <a:buFont typeface="Wingdings" pitchFamily="2" charset="2"/>
              <a:buNone/>
            </a:pPr>
            <a:endParaRPr lang="en-US" altLang="ja-JP" sz="2000" dirty="0" smtClean="0"/>
          </a:p>
          <a:p>
            <a:pPr marL="0" indent="0" algn="ctr">
              <a:buFont typeface="Wingdings" pitchFamily="2" charset="2"/>
              <a:buNone/>
            </a:pPr>
            <a:r>
              <a:rPr lang="en-US" altLang="ja-JP" sz="2000" dirty="0" smtClean="0"/>
              <a:t>1</a:t>
            </a:r>
            <a:r>
              <a:rPr lang="ja-JP" altLang="en-US" sz="2000" dirty="0" smtClean="0"/>
              <a:t>）東京慈恵会医科大学附属柏病院　</a:t>
            </a:r>
            <a:endParaRPr lang="en-US" sz="2000" dirty="0" smtClean="0"/>
          </a:p>
          <a:p>
            <a:pPr marL="0" indent="0" algn="ctr">
              <a:buFont typeface="Wingdings" pitchFamily="2" charset="2"/>
              <a:buNone/>
            </a:pPr>
            <a:r>
              <a:rPr lang="en-US" altLang="ja-JP" sz="2000" dirty="0" smtClean="0"/>
              <a:t>2</a:t>
            </a:r>
            <a:r>
              <a:rPr lang="ja-JP" altLang="en-US" sz="2000" dirty="0" smtClean="0"/>
              <a:t>）東京慈恵会医科大学附属病院　</a:t>
            </a:r>
            <a:endParaRPr lang="en-US" altLang="ja-JP" sz="2000" dirty="0" smtClean="0"/>
          </a:p>
          <a:p>
            <a:pPr marL="0" indent="0" algn="ctr">
              <a:buFont typeface="Wingdings" pitchFamily="2" charset="2"/>
              <a:buNone/>
            </a:pPr>
            <a:r>
              <a:rPr lang="en-US" altLang="ja-JP" sz="2000" dirty="0" smtClean="0"/>
              <a:t>3)</a:t>
            </a:r>
            <a:r>
              <a:rPr lang="ja-JP" altLang="en-US" sz="2000" dirty="0" smtClean="0"/>
              <a:t>厚木市立病院　眼科</a:t>
            </a:r>
            <a:endParaRPr lang="en-US" altLang="ja-JP" sz="2000" dirty="0" smtClean="0"/>
          </a:p>
          <a:p>
            <a:pPr marL="0" indent="0" algn="ctr">
              <a:buFont typeface="Wingdings" pitchFamily="2" charset="2"/>
              <a:buNone/>
            </a:pPr>
            <a:r>
              <a:rPr lang="en-US" altLang="ja-JP" sz="2000" dirty="0" smtClean="0"/>
              <a:t>4)</a:t>
            </a:r>
            <a:r>
              <a:rPr lang="ja-JP" altLang="en-US" sz="2000" dirty="0" smtClean="0"/>
              <a:t>スタンフォード大学</a:t>
            </a:r>
          </a:p>
        </p:txBody>
      </p:sp>
    </p:spTree>
    <p:extLst>
      <p:ext uri="{BB962C8B-B14F-4D97-AF65-F5344CB8AC3E}">
        <p14:creationId xmlns:p14="http://schemas.microsoft.com/office/powerpoint/2010/main" val="821737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a:t>
            </a:r>
            <a:r>
              <a:rPr lang="en-US" altLang="ja-JP" dirty="0" smtClean="0"/>
              <a:t>HFA vs</a:t>
            </a:r>
            <a:r>
              <a:rPr lang="en-US" dirty="0" smtClean="0"/>
              <a:t> 360 or 180 degree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600200"/>
            <a:ext cx="4876800" cy="3657600"/>
          </a:xfrm>
          <a:prstGeom prst="rect">
            <a:avLst/>
          </a:prstGeom>
        </p:spPr>
      </p:pic>
      <p:sp>
        <p:nvSpPr>
          <p:cNvPr id="5" name="TextBox 4"/>
          <p:cNvSpPr txBox="1"/>
          <p:nvPr/>
        </p:nvSpPr>
        <p:spPr>
          <a:xfrm>
            <a:off x="3114630" y="5865744"/>
            <a:ext cx="3057697" cy="400110"/>
          </a:xfrm>
          <a:prstGeom prst="rect">
            <a:avLst/>
          </a:prstGeom>
          <a:noFill/>
        </p:spPr>
        <p:txBody>
          <a:bodyPr wrap="none" rtlCol="0">
            <a:spAutoFit/>
          </a:bodyPr>
          <a:lstStyle/>
          <a:p>
            <a:pPr algn="ctr"/>
            <a:r>
              <a:rPr lang="en-US" sz="2000" dirty="0" smtClean="0"/>
              <a:t>360 degree is better model </a:t>
            </a:r>
            <a:endParaRPr lang="en-US" sz="2000" dirty="0"/>
          </a:p>
        </p:txBody>
      </p:sp>
      <p:grpSp>
        <p:nvGrpSpPr>
          <p:cNvPr id="14" name="Group 13"/>
          <p:cNvGrpSpPr/>
          <p:nvPr/>
        </p:nvGrpSpPr>
        <p:grpSpPr>
          <a:xfrm>
            <a:off x="6294348"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953300" y="3833811"/>
              <a:ext cx="806400" cy="806400"/>
              <a:chOff x="6953300" y="3833811"/>
              <a:chExt cx="806400" cy="806400"/>
            </a:xfrm>
          </p:grpSpPr>
          <p:sp>
            <p:nvSpPr>
              <p:cNvPr id="7" name="Oval 6"/>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e 8"/>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TextBox 9"/>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11" name="TextBox 10"/>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2" name="TextBox 11"/>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3" name="TextBox 12"/>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Tree>
    <p:extLst>
      <p:ext uri="{BB962C8B-B14F-4D97-AF65-F5344CB8AC3E}">
        <p14:creationId xmlns:p14="http://schemas.microsoft.com/office/powerpoint/2010/main" val="20814664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360</a:t>
            </a:r>
            <a:r>
              <a:rPr lang="en-US" dirty="0"/>
              <a:t> </a:t>
            </a:r>
            <a:r>
              <a:rPr lang="en-US" dirty="0" smtClean="0"/>
              <a:t>degree is best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40" y="1833770"/>
            <a:ext cx="4253948" cy="31904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756" y="1833770"/>
            <a:ext cx="4253948" cy="3190461"/>
          </a:xfrm>
          <a:prstGeom prst="rect">
            <a:avLst/>
          </a:prstGeom>
        </p:spPr>
      </p:pic>
    </p:spTree>
    <p:extLst>
      <p:ext uri="{BB962C8B-B14F-4D97-AF65-F5344CB8AC3E}">
        <p14:creationId xmlns:p14="http://schemas.microsoft.com/office/powerpoint/2010/main" val="10530902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10-2</a:t>
            </a:r>
            <a:r>
              <a:rPr lang="ja-JP" altLang="en-US" dirty="0" smtClean="0"/>
              <a:t>測定点と</a:t>
            </a:r>
            <a:r>
              <a:rPr lang="en-US" altLang="ja-JP" dirty="0" err="1" smtClean="0"/>
              <a:t>cpRNFLT</a:t>
            </a:r>
            <a:r>
              <a:rPr lang="ja-JP" altLang="en-US" dirty="0" smtClean="0"/>
              <a:t>の対応</a:t>
            </a:r>
            <a:r>
              <a:rPr lang="en-US" altLang="ja-JP" dirty="0" smtClean="0"/>
              <a:t> </a:t>
            </a:r>
            <a:endParaRPr lang="en-US" dirty="0"/>
          </a:p>
        </p:txBody>
      </p:sp>
      <p:sp>
        <p:nvSpPr>
          <p:cNvPr id="4" name="Rectangle 3"/>
          <p:cNvSpPr/>
          <p:nvPr/>
        </p:nvSpPr>
        <p:spPr>
          <a:xfrm>
            <a:off x="5826053" y="6422408"/>
            <a:ext cx="2424253" cy="369332"/>
          </a:xfrm>
          <a:prstGeom prst="rect">
            <a:avLst/>
          </a:prstGeom>
        </p:spPr>
        <p:txBody>
          <a:bodyPr wrap="none">
            <a:spAutoFit/>
          </a:bodyPr>
          <a:lstStyle/>
          <a:p>
            <a:r>
              <a:rPr lang="en-US" altLang="ja-JP" dirty="0" smtClean="0"/>
              <a:t>Nakanishi H</a:t>
            </a:r>
            <a:r>
              <a:rPr lang="en-US" dirty="0" smtClean="0"/>
              <a:t>. </a:t>
            </a:r>
            <a:r>
              <a:rPr lang="en-US" altLang="ja-JP" dirty="0" smtClean="0"/>
              <a:t>IOVS</a:t>
            </a:r>
            <a:r>
              <a:rPr lang="en-US" dirty="0" smtClean="0"/>
              <a:t>. 201</a:t>
            </a:r>
            <a:r>
              <a:rPr lang="en-US" altLang="ja-JP" dirty="0" smtClean="0"/>
              <a:t>6</a:t>
            </a:r>
            <a:endParaRPr lang="en-US" dirty="0"/>
          </a:p>
        </p:txBody>
      </p:sp>
      <p:pic>
        <p:nvPicPr>
          <p:cNvPr id="3" name="Picture 13" descr="Cover"/>
          <p:cNvPicPr>
            <a:picLocks noChangeAspect="1" noChangeArrowheads="1"/>
          </p:cNvPicPr>
          <p:nvPr/>
        </p:nvPicPr>
        <p:blipFill rotWithShape="1">
          <a:blip r:embed="rId3">
            <a:extLst>
              <a:ext uri="{28A0092B-C50C-407E-A947-70E740481C1C}">
                <a14:useLocalDpi xmlns:a14="http://schemas.microsoft.com/office/drawing/2010/main" val="0"/>
              </a:ext>
            </a:extLst>
          </a:blip>
          <a:srcRect t="47509"/>
          <a:stretch/>
        </p:blipFill>
        <p:spPr bwMode="auto">
          <a:xfrm>
            <a:off x="4864032" y="4217773"/>
            <a:ext cx="3651318" cy="216495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10495" y="6422408"/>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grpSp>
        <p:nvGrpSpPr>
          <p:cNvPr id="12" name="Group 11"/>
          <p:cNvGrpSpPr/>
          <p:nvPr/>
        </p:nvGrpSpPr>
        <p:grpSpPr>
          <a:xfrm>
            <a:off x="472034" y="1690689"/>
            <a:ext cx="3562860" cy="4393740"/>
            <a:chOff x="472034" y="1690689"/>
            <a:chExt cx="3562860" cy="4393740"/>
          </a:xfrm>
        </p:grpSpPr>
        <p:pic>
          <p:nvPicPr>
            <p:cNvPr id="9" name="Picture 8"/>
            <p:cNvPicPr>
              <a:picLocks noChangeAspect="1"/>
            </p:cNvPicPr>
            <p:nvPr/>
          </p:nvPicPr>
          <p:blipFill>
            <a:blip r:embed="rId4"/>
            <a:stretch>
              <a:fillRect/>
            </a:stretch>
          </p:blipFill>
          <p:spPr>
            <a:xfrm>
              <a:off x="472034" y="2239616"/>
              <a:ext cx="3562860" cy="3844813"/>
            </a:xfrm>
            <a:prstGeom prst="rect">
              <a:avLst/>
            </a:prstGeom>
          </p:spPr>
        </p:pic>
        <p:sp>
          <p:nvSpPr>
            <p:cNvPr id="11" name="TextBox 10"/>
            <p:cNvSpPr txBox="1"/>
            <p:nvPr/>
          </p:nvSpPr>
          <p:spPr>
            <a:xfrm>
              <a:off x="1337906" y="1690689"/>
              <a:ext cx="1969578" cy="461665"/>
            </a:xfrm>
            <a:prstGeom prst="rect">
              <a:avLst/>
            </a:prstGeom>
            <a:noFill/>
          </p:spPr>
          <p:txBody>
            <a:bodyPr wrap="none" rtlCol="0">
              <a:spAutoFit/>
            </a:bodyPr>
            <a:lstStyle/>
            <a:p>
              <a:pPr algn="ctr"/>
              <a:r>
                <a:rPr lang="en-US" altLang="ja-JP" sz="2400" dirty="0" smtClean="0"/>
                <a:t>Center 8 </a:t>
              </a:r>
              <a:r>
                <a:rPr lang="en-US" altLang="ja-JP" dirty="0" smtClean="0"/>
                <a:t>degree</a:t>
              </a:r>
              <a:endParaRPr lang="en-US" dirty="0"/>
            </a:p>
          </p:txBody>
        </p:sp>
      </p:grpSp>
      <p:sp>
        <p:nvSpPr>
          <p:cNvPr id="13" name="TextBox 12"/>
          <p:cNvSpPr txBox="1"/>
          <p:nvPr/>
        </p:nvSpPr>
        <p:spPr>
          <a:xfrm>
            <a:off x="5532642" y="1690689"/>
            <a:ext cx="2125070" cy="461665"/>
          </a:xfrm>
          <a:prstGeom prst="rect">
            <a:avLst/>
          </a:prstGeom>
          <a:noFill/>
        </p:spPr>
        <p:txBody>
          <a:bodyPr wrap="none" rtlCol="0">
            <a:spAutoFit/>
          </a:bodyPr>
          <a:lstStyle/>
          <a:p>
            <a:pPr algn="ctr"/>
            <a:r>
              <a:rPr lang="en-US" altLang="ja-JP" sz="2400" dirty="0" smtClean="0"/>
              <a:t>Center 10 </a:t>
            </a:r>
            <a:r>
              <a:rPr lang="en-US" altLang="ja-JP" dirty="0" smtClean="0"/>
              <a:t>degree</a:t>
            </a:r>
            <a:endParaRPr lang="en-US" dirty="0"/>
          </a:p>
        </p:txBody>
      </p:sp>
      <p:grpSp>
        <p:nvGrpSpPr>
          <p:cNvPr id="15" name="Group 14"/>
          <p:cNvGrpSpPr/>
          <p:nvPr/>
        </p:nvGrpSpPr>
        <p:grpSpPr>
          <a:xfrm>
            <a:off x="7011675" y="4801884"/>
            <a:ext cx="1672616" cy="1619446"/>
            <a:chOff x="6835267" y="2666314"/>
            <a:chExt cx="1672616" cy="1619446"/>
          </a:xfrm>
        </p:grpSpPr>
        <p:sp>
          <p:nvSpPr>
            <p:cNvPr id="5" name="Pie 4"/>
            <p:cNvSpPr>
              <a:spLocks noChangeAspect="1"/>
            </p:cNvSpPr>
            <p:nvPr/>
          </p:nvSpPr>
          <p:spPr>
            <a:xfrm>
              <a:off x="7108285" y="2666314"/>
              <a:ext cx="1044000" cy="1044000"/>
            </a:xfrm>
            <a:prstGeom prst="pie">
              <a:avLst>
                <a:gd name="adj1" fmla="val 5930015"/>
                <a:gd name="adj2" fmla="val 14085179"/>
              </a:avLst>
            </a:prstGeom>
            <a:solidFill>
              <a:srgbClr val="FF0000">
                <a:alpha val="8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835267" y="382409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smtClean="0"/>
                <a:t>135 </a:t>
              </a:r>
              <a:r>
                <a:rPr lang="en-US" dirty="0" smtClean="0"/>
                <a:t>degree</a:t>
              </a:r>
              <a:endParaRPr lang="en-US" dirty="0"/>
            </a:p>
          </p:txBody>
        </p:sp>
      </p:gr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1965" y="2329831"/>
            <a:ext cx="3722326" cy="1584991"/>
          </a:xfrm>
          <a:prstGeom prst="rect">
            <a:avLst/>
          </a:prstGeom>
        </p:spPr>
      </p:pic>
      <p:sp>
        <p:nvSpPr>
          <p:cNvPr id="16" name="Shape 210"/>
          <p:cNvSpPr/>
          <p:nvPr/>
        </p:nvSpPr>
        <p:spPr>
          <a:xfrm>
            <a:off x="5155561" y="3843929"/>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17" name="TextBox 16"/>
          <p:cNvSpPr txBox="1"/>
          <p:nvPr/>
        </p:nvSpPr>
        <p:spPr>
          <a:xfrm>
            <a:off x="6970385" y="2051136"/>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2400" dirty="0" smtClean="0"/>
              <a:t>180</a:t>
            </a:r>
            <a:r>
              <a:rPr lang="en-US" dirty="0" smtClean="0"/>
              <a:t>degree</a:t>
            </a:r>
            <a:endParaRPr lang="en-US" dirty="0"/>
          </a:p>
        </p:txBody>
      </p:sp>
    </p:spTree>
    <p:extLst>
      <p:ext uri="{BB962C8B-B14F-4D97-AF65-F5344CB8AC3E}">
        <p14:creationId xmlns:p14="http://schemas.microsoft.com/office/powerpoint/2010/main" val="131300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sz="4000" dirty="0" smtClean="0"/>
              <a:t>What did affect the over estimate</a:t>
            </a:r>
            <a:r>
              <a:rPr lang="en-US" sz="4000" dirty="0" smtClean="0"/>
              <a:t>?</a:t>
            </a:r>
            <a:endParaRPr lang="en-US" sz="4000" dirty="0"/>
          </a:p>
        </p:txBody>
      </p:sp>
      <p:grpSp>
        <p:nvGrpSpPr>
          <p:cNvPr id="6" name="Group 5"/>
          <p:cNvGrpSpPr/>
          <p:nvPr/>
        </p:nvGrpSpPr>
        <p:grpSpPr>
          <a:xfrm>
            <a:off x="1748484" y="1704790"/>
            <a:ext cx="5647033" cy="4241332"/>
            <a:chOff x="2447988" y="2108200"/>
            <a:chExt cx="4516857" cy="3392488"/>
          </a:xfrm>
        </p:grpSpPr>
        <p:pic>
          <p:nvPicPr>
            <p:cNvPr id="3" name="Picture 2"/>
            <p:cNvPicPr>
              <a:picLocks noChangeAspect="1"/>
            </p:cNvPicPr>
            <p:nvPr/>
          </p:nvPicPr>
          <p:blipFill rotWithShape="1">
            <a:blip r:embed="rId3"/>
            <a:srcRect b="50532"/>
            <a:stretch/>
          </p:blipFill>
          <p:spPr>
            <a:xfrm>
              <a:off x="2447988" y="2108200"/>
              <a:ext cx="4248024" cy="3392488"/>
            </a:xfrm>
            <a:prstGeom prst="rect">
              <a:avLst/>
            </a:prstGeom>
          </p:spPr>
        </p:pic>
        <p:sp>
          <p:nvSpPr>
            <p:cNvPr id="5" name="Rectangle 4"/>
            <p:cNvSpPr/>
            <p:nvPr/>
          </p:nvSpPr>
          <p:spPr>
            <a:xfrm>
              <a:off x="3949147" y="2239618"/>
              <a:ext cx="3015698" cy="980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4233756" y="1804577"/>
            <a:ext cx="2341856"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Harwerth </a:t>
            </a:r>
            <a:r>
              <a:rPr lang="en-US" dirty="0" smtClean="0"/>
              <a:t>model</a:t>
            </a:r>
            <a:endParaRPr lang="en-US" altLang="ja-JP" dirty="0" smtClean="0"/>
          </a:p>
          <a:p>
            <a:pPr algn="ctr"/>
            <a:r>
              <a:rPr lang="ja-JP" altLang="en-US" dirty="0" smtClean="0"/>
              <a:t>中心</a:t>
            </a:r>
            <a:r>
              <a:rPr lang="en-US" altLang="ja-JP" dirty="0" smtClean="0"/>
              <a:t>RGC</a:t>
            </a:r>
            <a:r>
              <a:rPr lang="ja-JP" altLang="en-US" dirty="0" smtClean="0"/>
              <a:t>が発散</a:t>
            </a:r>
            <a:endParaRPr lang="en-US" dirty="0"/>
          </a:p>
        </p:txBody>
      </p:sp>
      <p:sp>
        <p:nvSpPr>
          <p:cNvPr id="7" name="Oval 6"/>
          <p:cNvSpPr/>
          <p:nvPr/>
        </p:nvSpPr>
        <p:spPr>
          <a:xfrm>
            <a:off x="2887153" y="1960577"/>
            <a:ext cx="901148" cy="49033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srcRect l="34488" b="84267"/>
          <a:stretch/>
        </p:blipFill>
        <p:spPr>
          <a:xfrm>
            <a:off x="6243381" y="3051638"/>
            <a:ext cx="2782957" cy="1078948"/>
          </a:xfrm>
          <a:prstGeom prst="rect">
            <a:avLst/>
          </a:prstGeom>
        </p:spPr>
      </p:pic>
      <p:sp>
        <p:nvSpPr>
          <p:cNvPr id="10" name="Shape 210"/>
          <p:cNvSpPr/>
          <p:nvPr/>
        </p:nvSpPr>
        <p:spPr>
          <a:xfrm>
            <a:off x="5192644" y="6381398"/>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Raza AS, Hood DC.  IOVS. 2015</a:t>
            </a:r>
            <a:endParaRPr lang="en-US" dirty="0">
              <a:latin typeface="Calibri"/>
              <a:ea typeface="Calibri"/>
              <a:cs typeface="Calibri"/>
              <a:sym typeface="Calibri"/>
            </a:endParaRPr>
          </a:p>
        </p:txBody>
      </p:sp>
    </p:spTree>
    <p:extLst>
      <p:ext uri="{BB962C8B-B14F-4D97-AF65-F5344CB8AC3E}">
        <p14:creationId xmlns:p14="http://schemas.microsoft.com/office/powerpoint/2010/main" val="6811041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17622"/>
            <a:ext cx="4572000" cy="646331"/>
          </a:xfrm>
          <a:prstGeom prst="rect">
            <a:avLst/>
          </a:prstGeom>
        </p:spPr>
        <p:txBody>
          <a:bodyPr>
            <a:spAutoFit/>
          </a:bodyPr>
          <a:lstStyle/>
          <a:p>
            <a:pPr algn="r"/>
            <a:r>
              <a:rPr lang="en-US" altLang="ja-JP" dirty="0" err="1" smtClean="0">
                <a:solidFill>
                  <a:srgbClr val="000000"/>
                </a:solidFill>
                <a:latin typeface="Arial" charset="0"/>
              </a:rPr>
              <a:t>Drasdo</a:t>
            </a:r>
            <a:r>
              <a:rPr lang="en-US" altLang="ja-JP" dirty="0" smtClean="0">
                <a:solidFill>
                  <a:srgbClr val="000000"/>
                </a:solidFill>
                <a:latin typeface="Arial" charset="0"/>
              </a:rPr>
              <a:t> N.</a:t>
            </a:r>
            <a:r>
              <a:rPr lang="ja-JP" altLang="en-US" dirty="0" smtClean="0">
                <a:solidFill>
                  <a:srgbClr val="000000"/>
                </a:solidFill>
                <a:latin typeface="Arial" charset="0"/>
              </a:rPr>
              <a:t> </a:t>
            </a:r>
            <a:r>
              <a:rPr lang="en-US" altLang="ja-JP" dirty="0" smtClean="0">
                <a:solidFill>
                  <a:srgbClr val="000000"/>
                </a:solidFill>
                <a:latin typeface="Arial" charset="0"/>
              </a:rPr>
              <a:t>Vison Res, 2007 </a:t>
            </a:r>
            <a:endParaRPr lang="en-US" dirty="0" smtClean="0">
              <a:solidFill>
                <a:srgbClr val="000000"/>
              </a:solidFill>
              <a:latin typeface="Arial" charset="0"/>
            </a:endParaRPr>
          </a:p>
          <a:p>
            <a:pPr algn="r"/>
            <a:r>
              <a:rPr lang="en-US" dirty="0" smtClean="0">
                <a:solidFill>
                  <a:srgbClr val="000000"/>
                </a:solidFill>
                <a:latin typeface="Arial" charset="0"/>
              </a:rPr>
              <a:t>Raza AS. </a:t>
            </a:r>
            <a:r>
              <a:rPr lang="en-US" dirty="0">
                <a:solidFill>
                  <a:srgbClr val="000000"/>
                </a:solidFill>
                <a:latin typeface="Arial" charset="0"/>
              </a:rPr>
              <a:t>Arch Ophthalmol </a:t>
            </a:r>
            <a:r>
              <a:rPr lang="en-US" dirty="0" smtClean="0">
                <a:solidFill>
                  <a:srgbClr val="000000"/>
                </a:solidFill>
                <a:latin typeface="Arial" charset="0"/>
              </a:rPr>
              <a:t>2011</a:t>
            </a:r>
            <a:endParaRPr lang="en-US" dirty="0"/>
          </a:p>
        </p:txBody>
      </p:sp>
      <p:pic>
        <p:nvPicPr>
          <p:cNvPr id="4" name="Picture 2" descr="https://lh4.googleusercontent.com/v_5wcXSJhKBF_kH2ZMZsiAsdQHwjNBCS93imYgssm9bbIUFYx2u0biSSAmFvR7cSiQ1enEI-iqALkny2MFa-m6sYsfn2mcsVaApsJMNnlsYjbnt4DhcfDeOhTBBAWpYisRiMSvHMEXc"/>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846278" y="1690689"/>
            <a:ext cx="7505420" cy="41894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002306"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7" name="Rectangle 6"/>
          <p:cNvSpPr/>
          <p:nvPr/>
        </p:nvSpPr>
        <p:spPr>
          <a:xfrm>
            <a:off x="1831116" y="5770325"/>
            <a:ext cx="2451312" cy="369332"/>
          </a:xfrm>
          <a:prstGeom prst="rect">
            <a:avLst/>
          </a:prstGeom>
        </p:spPr>
        <p:txBody>
          <a:bodyPr wrap="none">
            <a:spAutoFit/>
          </a:bodyPr>
          <a:lstStyle/>
          <a:p>
            <a:r>
              <a:rPr lang="it-IT" dirty="0" err="1" smtClean="0">
                <a:solidFill>
                  <a:srgbClr val="333333"/>
                </a:solidFill>
                <a:latin typeface="Arial" charset="0"/>
              </a:rPr>
              <a:t>Ecc</a:t>
            </a:r>
            <a:r>
              <a:rPr lang="it-IT" dirty="0" smtClean="0">
                <a:solidFill>
                  <a:srgbClr val="333333"/>
                </a:solidFill>
                <a:latin typeface="Arial" charset="0"/>
              </a:rPr>
              <a:t> = 1°, 3°, 5°, 7°, 9°</a:t>
            </a:r>
            <a:endParaRPr lang="en-US" dirty="0"/>
          </a:p>
        </p:txBody>
      </p:sp>
      <p:cxnSp>
        <p:nvCxnSpPr>
          <p:cNvPr id="8" name="Straight Arrow Connector 7"/>
          <p:cNvCxnSpPr/>
          <p:nvPr/>
        </p:nvCxnSpPr>
        <p:spPr>
          <a:xfrm>
            <a:off x="4406153" y="5954991"/>
            <a:ext cx="4455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391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964" y="1397973"/>
            <a:ext cx="5416073" cy="4062055"/>
          </a:xfrm>
          <a:prstGeom prst="rect">
            <a:avLst/>
          </a:prstGeom>
        </p:spPr>
      </p:pic>
      <p:grpSp>
        <p:nvGrpSpPr>
          <p:cNvPr id="5" name="Group 4"/>
          <p:cNvGrpSpPr/>
          <p:nvPr/>
        </p:nvGrpSpPr>
        <p:grpSpPr>
          <a:xfrm>
            <a:off x="6519632"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6953300" y="3833811"/>
              <a:ext cx="806400" cy="806400"/>
              <a:chOff x="6953300" y="3833811"/>
              <a:chExt cx="806400" cy="806400"/>
            </a:xfrm>
          </p:grpSpPr>
          <p:sp>
            <p:nvSpPr>
              <p:cNvPr id="12" name="Oval 11"/>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e 12"/>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extBox 7"/>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9" name="TextBox 8"/>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0" name="TextBox 9"/>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1" name="TextBox 10"/>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
        <p:nvSpPr>
          <p:cNvPr id="15" name="Title 1"/>
          <p:cNvSpPr>
            <a:spLocks noGrp="1"/>
          </p:cNvSpPr>
          <p:nvPr>
            <p:ph type="title"/>
          </p:nvPr>
        </p:nvSpPr>
        <p:spPr>
          <a:xfrm>
            <a:off x="628650" y="365126"/>
            <a:ext cx="7886700" cy="1325563"/>
          </a:xfrm>
        </p:spPr>
        <p:txBody>
          <a:bodyPr/>
          <a:lstStyle/>
          <a:p>
            <a:r>
              <a:rPr lang="en-US" dirty="0" smtClean="0"/>
              <a:t>RGC</a:t>
            </a:r>
            <a:r>
              <a:rPr lang="en-US" altLang="ja-JP" dirty="0" smtClean="0"/>
              <a:t>_HFA</a:t>
            </a:r>
            <a:r>
              <a:rPr lang="en-US" dirty="0" smtClean="0"/>
              <a:t> vs. 360 or 180 degree</a:t>
            </a:r>
            <a:endParaRPr lang="en-US" dirty="0"/>
          </a:p>
        </p:txBody>
      </p:sp>
      <p:sp>
        <p:nvSpPr>
          <p:cNvPr id="16" name="TextBox 15"/>
          <p:cNvSpPr txBox="1"/>
          <p:nvPr/>
        </p:nvSpPr>
        <p:spPr>
          <a:xfrm>
            <a:off x="2622511" y="5865744"/>
            <a:ext cx="4041940" cy="400110"/>
          </a:xfrm>
          <a:prstGeom prst="rect">
            <a:avLst/>
          </a:prstGeom>
          <a:noFill/>
        </p:spPr>
        <p:txBody>
          <a:bodyPr wrap="none" rtlCol="0">
            <a:spAutoFit/>
          </a:bodyPr>
          <a:lstStyle/>
          <a:p>
            <a:pPr algn="ctr"/>
            <a:r>
              <a:rPr lang="en-US" sz="2000" dirty="0" smtClean="0"/>
              <a:t>180 degree is better model than 360 </a:t>
            </a:r>
            <a:endParaRPr lang="en-US" sz="2000" dirty="0"/>
          </a:p>
        </p:txBody>
      </p:sp>
    </p:spTree>
    <p:extLst>
      <p:ext uri="{BB962C8B-B14F-4D97-AF65-F5344CB8AC3E}">
        <p14:creationId xmlns:p14="http://schemas.microsoft.com/office/powerpoint/2010/main" val="21427091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213 degree is best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988" y="1769347"/>
            <a:ext cx="4425742" cy="331930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69347"/>
            <a:ext cx="4425742" cy="3319306"/>
          </a:xfrm>
          <a:prstGeom prst="rect">
            <a:avLst/>
          </a:prstGeom>
        </p:spPr>
      </p:pic>
    </p:spTree>
    <p:extLst>
      <p:ext uri="{BB962C8B-B14F-4D97-AF65-F5344CB8AC3E}">
        <p14:creationId xmlns:p14="http://schemas.microsoft.com/office/powerpoint/2010/main" val="13911229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dirty="0" err="1" smtClean="0"/>
              <a:t>cpRNFLT</a:t>
            </a:r>
            <a:r>
              <a:rPr lang="en-US" dirty="0" smtClean="0"/>
              <a:t> Clock hour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0689"/>
            <a:ext cx="6320125" cy="4740093"/>
          </a:xfrm>
          <a:prstGeom prst="rect">
            <a:avLst/>
          </a:prstGeom>
        </p:spPr>
      </p:pic>
      <p:grpSp>
        <p:nvGrpSpPr>
          <p:cNvPr id="9" name="Group 8"/>
          <p:cNvGrpSpPr/>
          <p:nvPr/>
        </p:nvGrpSpPr>
        <p:grpSpPr>
          <a:xfrm>
            <a:off x="5093081" y="2915480"/>
            <a:ext cx="3792071" cy="2290512"/>
            <a:chOff x="5093081" y="2915480"/>
            <a:chExt cx="3792071" cy="2290512"/>
          </a:xfrm>
        </p:grpSpPr>
        <p:graphicFrame>
          <p:nvGraphicFramePr>
            <p:cNvPr id="4" name="Chart 3"/>
            <p:cNvGraphicFramePr>
              <a:graphicFrameLocks/>
            </p:cNvGraphicFramePr>
            <p:nvPr>
              <p:extLst>
                <p:ext uri="{D42A27DB-BD31-4B8C-83A1-F6EECF244321}">
                  <p14:modId xmlns:p14="http://schemas.microsoft.com/office/powerpoint/2010/main" val="629776833"/>
                </p:ext>
              </p:extLst>
            </p:nvPr>
          </p:nvGraphicFramePr>
          <p:xfrm>
            <a:off x="5093081" y="2915480"/>
            <a:ext cx="3792071" cy="2290512"/>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p:cNvSpPr txBox="1"/>
            <p:nvPr/>
          </p:nvSpPr>
          <p:spPr>
            <a:xfrm>
              <a:off x="6843884" y="2915480"/>
              <a:ext cx="290464" cy="369332"/>
            </a:xfrm>
            <a:prstGeom prst="rect">
              <a:avLst/>
            </a:prstGeom>
            <a:noFill/>
          </p:spPr>
          <p:txBody>
            <a:bodyPr wrap="none" rtlCol="0">
              <a:spAutoFit/>
            </a:bodyPr>
            <a:lstStyle/>
            <a:p>
              <a:pPr algn="ctr"/>
              <a:r>
                <a:rPr lang="en-US" altLang="ja-JP" smtClean="0"/>
                <a:t>S</a:t>
              </a:r>
              <a:endParaRPr lang="en-US"/>
            </a:p>
          </p:txBody>
        </p:sp>
        <p:sp>
          <p:nvSpPr>
            <p:cNvPr id="6" name="TextBox 5"/>
            <p:cNvSpPr txBox="1"/>
            <p:nvPr/>
          </p:nvSpPr>
          <p:spPr>
            <a:xfrm>
              <a:off x="6867929" y="4836660"/>
              <a:ext cx="242374" cy="369332"/>
            </a:xfrm>
            <a:prstGeom prst="rect">
              <a:avLst/>
            </a:prstGeom>
            <a:noFill/>
          </p:spPr>
          <p:txBody>
            <a:bodyPr wrap="none" rtlCol="0">
              <a:spAutoFit/>
            </a:bodyPr>
            <a:lstStyle/>
            <a:p>
              <a:pPr algn="ctr"/>
              <a:r>
                <a:rPr lang="en-US" altLang="ja-JP" dirty="0" smtClean="0"/>
                <a:t>I</a:t>
              </a:r>
              <a:endParaRPr lang="en-US" dirty="0"/>
            </a:p>
          </p:txBody>
        </p:sp>
        <p:sp>
          <p:nvSpPr>
            <p:cNvPr id="7" name="TextBox 6"/>
            <p:cNvSpPr txBox="1"/>
            <p:nvPr/>
          </p:nvSpPr>
          <p:spPr>
            <a:xfrm>
              <a:off x="5796289" y="3876070"/>
              <a:ext cx="296877" cy="369332"/>
            </a:xfrm>
            <a:prstGeom prst="rect">
              <a:avLst/>
            </a:prstGeom>
            <a:noFill/>
          </p:spPr>
          <p:txBody>
            <a:bodyPr wrap="none" rtlCol="0">
              <a:spAutoFit/>
            </a:bodyPr>
            <a:lstStyle/>
            <a:p>
              <a:pPr algn="ctr"/>
              <a:r>
                <a:rPr lang="en-US" altLang="ja-JP" dirty="0" smtClean="0"/>
                <a:t>T</a:t>
              </a:r>
              <a:endParaRPr lang="en-US" dirty="0"/>
            </a:p>
          </p:txBody>
        </p:sp>
        <p:sp>
          <p:nvSpPr>
            <p:cNvPr id="8" name="TextBox 7"/>
            <p:cNvSpPr txBox="1"/>
            <p:nvPr/>
          </p:nvSpPr>
          <p:spPr>
            <a:xfrm>
              <a:off x="7844219" y="3876070"/>
              <a:ext cx="333746" cy="369332"/>
            </a:xfrm>
            <a:prstGeom prst="rect">
              <a:avLst/>
            </a:prstGeom>
            <a:noFill/>
          </p:spPr>
          <p:txBody>
            <a:bodyPr wrap="none" rtlCol="0">
              <a:spAutoFit/>
            </a:bodyPr>
            <a:lstStyle/>
            <a:p>
              <a:pPr algn="ctr"/>
              <a:r>
                <a:rPr lang="en-US" altLang="ja-JP"/>
                <a:t>N</a:t>
              </a:r>
              <a:endParaRPr lang="en-US" dirty="0"/>
            </a:p>
          </p:txBody>
        </p:sp>
      </p:grpSp>
    </p:spTree>
    <p:extLst>
      <p:ext uri="{BB962C8B-B14F-4D97-AF65-F5344CB8AC3E}">
        <p14:creationId xmlns:p14="http://schemas.microsoft.com/office/powerpoint/2010/main" val="4570464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cpRNFLT</a:t>
            </a:r>
            <a:r>
              <a:rPr lang="en-US" dirty="0"/>
              <a:t> Clock hour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339" y="1455254"/>
            <a:ext cx="5263322" cy="3947491"/>
          </a:xfrm>
          <a:prstGeom prst="rect">
            <a:avLst/>
          </a:prstGeom>
        </p:spPr>
      </p:pic>
      <p:sp>
        <p:nvSpPr>
          <p:cNvPr id="5" name="TextBox 4"/>
          <p:cNvSpPr txBox="1"/>
          <p:nvPr/>
        </p:nvSpPr>
        <p:spPr>
          <a:xfrm>
            <a:off x="2787245" y="5982356"/>
            <a:ext cx="3642536"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mtClean="0"/>
              <a:t>199 degree,  Clock </a:t>
            </a:r>
            <a:r>
              <a:rPr lang="en-US" altLang="ja-JP" dirty="0" smtClean="0"/>
              <a:t>hour; 6-12 o'clock</a:t>
            </a:r>
            <a:endParaRPr lang="en-US" dirty="0"/>
          </a:p>
        </p:txBody>
      </p:sp>
    </p:spTree>
    <p:extLst>
      <p:ext uri="{BB962C8B-B14F-4D97-AF65-F5344CB8AC3E}">
        <p14:creationId xmlns:p14="http://schemas.microsoft.com/office/powerpoint/2010/main" val="18938293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lstStyle/>
          <a:p>
            <a:r>
              <a:rPr kumimoji="1" lang="ja-JP" altLang="en-US" dirty="0" smtClean="0"/>
              <a:t>サブ解析</a:t>
            </a:r>
            <a:endParaRPr kumimoji="1" lang="ja-JP" altLang="en-US" dirty="0"/>
          </a:p>
        </p:txBody>
      </p:sp>
      <p:sp>
        <p:nvSpPr>
          <p:cNvPr id="4" name="テキスト ボックス 3"/>
          <p:cNvSpPr txBox="1"/>
          <p:nvPr/>
        </p:nvSpPr>
        <p:spPr>
          <a:xfrm>
            <a:off x="355621" y="2472120"/>
            <a:ext cx="8432758" cy="461665"/>
          </a:xfrm>
          <a:prstGeom prst="rect">
            <a:avLst/>
          </a:prstGeom>
          <a:noFill/>
        </p:spPr>
        <p:txBody>
          <a:bodyPr wrap="none" rtlCol="0">
            <a:spAutoFit/>
          </a:bodyPr>
          <a:lstStyle/>
          <a:p>
            <a:r>
              <a:rPr kumimoji="1" lang="en-US" altLang="ja-JP" sz="2400" dirty="0" smtClean="0"/>
              <a:t>HFA10-2</a:t>
            </a:r>
            <a:r>
              <a:rPr kumimoji="1" lang="ja-JP" altLang="en-US" sz="2400" dirty="0" smtClean="0"/>
              <a:t>と</a:t>
            </a:r>
            <a:r>
              <a:rPr kumimoji="1" lang="en-US" altLang="ja-JP" sz="2400" dirty="0" smtClean="0"/>
              <a:t>HFA30-2</a:t>
            </a:r>
            <a:r>
              <a:rPr kumimoji="1" lang="ja-JP" altLang="en-US" sz="2400" dirty="0" smtClean="0"/>
              <a:t>を</a:t>
            </a:r>
            <a:r>
              <a:rPr kumimoji="1" lang="en-US" altLang="ja-JP" sz="2400" dirty="0" smtClean="0"/>
              <a:t>6</a:t>
            </a:r>
            <a:r>
              <a:rPr kumimoji="1" lang="ja-JP" altLang="en-US" sz="2400" dirty="0" smtClean="0"/>
              <a:t>ヶ月以内に行っていた</a:t>
            </a:r>
            <a:r>
              <a:rPr kumimoji="1" lang="en-US" altLang="ja-JP" sz="2400" dirty="0" smtClean="0"/>
              <a:t>83</a:t>
            </a:r>
            <a:r>
              <a:rPr kumimoji="1" lang="ja-JP" altLang="en-US" sz="2400" dirty="0" smtClean="0"/>
              <a:t>例</a:t>
            </a:r>
            <a:r>
              <a:rPr kumimoji="1" lang="en-US" altLang="ja-JP" sz="2400" dirty="0" smtClean="0"/>
              <a:t>240</a:t>
            </a:r>
            <a:r>
              <a:rPr kumimoji="1" lang="ja-JP" altLang="en-US" sz="2400" dirty="0" smtClean="0"/>
              <a:t>データセット</a:t>
            </a:r>
            <a:endParaRPr kumimoji="1" lang="ja-JP" altLang="en-US" sz="2400" dirty="0"/>
          </a:p>
        </p:txBody>
      </p:sp>
      <p:sp>
        <p:nvSpPr>
          <p:cNvPr id="5" name="テキスト ボックス 4"/>
          <p:cNvSpPr txBox="1"/>
          <p:nvPr/>
        </p:nvSpPr>
        <p:spPr>
          <a:xfrm>
            <a:off x="5894120" y="4232366"/>
            <a:ext cx="2621230" cy="369332"/>
          </a:xfrm>
          <a:prstGeom prst="rect">
            <a:avLst/>
          </a:prstGeom>
          <a:noFill/>
        </p:spPr>
        <p:txBody>
          <a:bodyPr wrap="none" rtlCol="0">
            <a:spAutoFit/>
          </a:bodyPr>
          <a:lstStyle/>
          <a:p>
            <a:r>
              <a:rPr kumimoji="1" lang="ja-JP" altLang="en-US" dirty="0" smtClean="0">
                <a:solidFill>
                  <a:srgbClr val="FF0000"/>
                </a:solidFill>
              </a:rPr>
              <a:t>エクセル</a:t>
            </a:r>
            <a:r>
              <a:rPr kumimoji="1" lang="en-US" altLang="ja-JP" dirty="0" smtClean="0">
                <a:solidFill>
                  <a:srgbClr val="FF0000"/>
                </a:solidFill>
              </a:rPr>
              <a:t>30-2(16)-7-2</a:t>
            </a:r>
            <a:r>
              <a:rPr kumimoji="1" lang="ja-JP" altLang="en-US" dirty="0" smtClean="0">
                <a:solidFill>
                  <a:srgbClr val="FF0000"/>
                </a:solidFill>
              </a:rPr>
              <a:t>で</a:t>
            </a:r>
            <a:r>
              <a:rPr kumimoji="1" lang="ja-JP" altLang="en-US" dirty="0">
                <a:solidFill>
                  <a:srgbClr val="FF0000"/>
                </a:solidFill>
              </a:rPr>
              <a:t>す</a:t>
            </a:r>
          </a:p>
        </p:txBody>
      </p:sp>
    </p:spTree>
    <p:extLst>
      <p:ext uri="{BB962C8B-B14F-4D97-AF65-F5344CB8AC3E}">
        <p14:creationId xmlns:p14="http://schemas.microsoft.com/office/powerpoint/2010/main" val="20937085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背景</a:t>
            </a:r>
          </a:p>
        </p:txBody>
      </p:sp>
      <p:sp>
        <p:nvSpPr>
          <p:cNvPr id="3" name="正方形/長方形 2"/>
          <p:cNvSpPr/>
          <p:nvPr/>
        </p:nvSpPr>
        <p:spPr>
          <a:xfrm>
            <a:off x="1286301" y="1957957"/>
            <a:ext cx="6571397" cy="3416320"/>
          </a:xfrm>
          <a:prstGeom prst="rect">
            <a:avLst/>
          </a:prstGeom>
        </p:spPr>
        <p:txBody>
          <a:bodyPr wrap="square">
            <a:spAutoFit/>
          </a:bodyPr>
          <a:lstStyle/>
          <a:p>
            <a:pPr>
              <a:lnSpc>
                <a:spcPct val="150000"/>
              </a:lnSpc>
            </a:pPr>
            <a:r>
              <a:rPr lang="ja-JP" altLang="ja-JP" sz="2400" kern="100" dirty="0">
                <a:latin typeface="+mn-ea"/>
                <a:cs typeface="Century" panose="02040604050505020304" pitchFamily="18" charset="0"/>
              </a:rPr>
              <a:t>網膜神経節細胞</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の</a:t>
            </a:r>
            <a:r>
              <a:rPr lang="en-US" altLang="ja-JP" sz="2400" kern="100" dirty="0">
                <a:latin typeface="+mn-ea"/>
                <a:cs typeface="Century" panose="02040604050505020304" pitchFamily="18" charset="0"/>
              </a:rPr>
              <a:t>50%</a:t>
            </a:r>
            <a:r>
              <a:rPr lang="ja-JP" altLang="ja-JP" sz="2400" kern="100" dirty="0">
                <a:latin typeface="+mn-ea"/>
                <a:cs typeface="Century" panose="02040604050505020304" pitchFamily="18" charset="0"/>
              </a:rPr>
              <a:t>が黄斑部に集中して</a:t>
            </a:r>
            <a:r>
              <a:rPr lang="ja-JP" altLang="ja-JP" sz="2400" kern="100" dirty="0" smtClean="0">
                <a:latin typeface="+mn-ea"/>
                <a:cs typeface="Century" panose="02040604050505020304" pitchFamily="18" charset="0"/>
              </a:rPr>
              <a:t>おり</a:t>
            </a:r>
            <a:r>
              <a:rPr lang="ja-JP" altLang="en-US" sz="2400" kern="100" dirty="0" smtClean="0">
                <a:latin typeface="+mn-ea"/>
                <a:cs typeface="Century" panose="02040604050505020304" pitchFamily="18" charset="0"/>
              </a:rPr>
              <a:t>、</a:t>
            </a:r>
            <a:r>
              <a:rPr lang="ja-JP" altLang="ja-JP" sz="2400" kern="100" dirty="0">
                <a:latin typeface="+mn-ea"/>
                <a:cs typeface="Century" panose="02040604050505020304" pitchFamily="18" charset="0"/>
              </a:rPr>
              <a:t>黄斑の機能と構造の関係</a:t>
            </a:r>
            <a:r>
              <a:rPr lang="ja-JP" altLang="ja-JP" sz="2400" kern="100" dirty="0" smtClean="0">
                <a:latin typeface="+mn-ea"/>
                <a:cs typeface="Century" panose="02040604050505020304" pitchFamily="18" charset="0"/>
              </a:rPr>
              <a:t>を</a:t>
            </a:r>
            <a:r>
              <a:rPr lang="ja-JP" altLang="en-US" sz="2400" kern="100" dirty="0" smtClean="0">
                <a:latin typeface="+mn-ea"/>
                <a:cs typeface="Century" panose="02040604050505020304" pitchFamily="18" charset="0"/>
              </a:rPr>
              <a:t>理解</a:t>
            </a:r>
            <a:r>
              <a:rPr lang="ja-JP" altLang="ja-JP" sz="2400" kern="100" dirty="0" smtClean="0">
                <a:latin typeface="+mn-ea"/>
                <a:cs typeface="Century" panose="02040604050505020304" pitchFamily="18" charset="0"/>
              </a:rPr>
              <a:t>すること重要</a:t>
            </a:r>
            <a:r>
              <a:rPr lang="ja-JP" altLang="ja-JP" sz="2400" kern="100" dirty="0">
                <a:latin typeface="+mn-ea"/>
                <a:cs typeface="Century" panose="02040604050505020304" pitchFamily="18" charset="0"/>
              </a:rPr>
              <a:t>である。</a:t>
            </a:r>
            <a:endParaRPr lang="ja-JP" altLang="en-US" sz="2400" dirty="0"/>
          </a:p>
          <a:p>
            <a:pPr>
              <a:lnSpc>
                <a:spcPct val="150000"/>
              </a:lnSpc>
            </a:pPr>
            <a:r>
              <a:rPr lang="ja-JP" altLang="en-US" sz="2400" kern="100" dirty="0" smtClean="0">
                <a:latin typeface="+mn-ea"/>
                <a:cs typeface="Century" panose="02040604050505020304" pitchFamily="18" charset="0"/>
              </a:rPr>
              <a:t>緑内障診療においても２</a:t>
            </a:r>
            <a:r>
              <a:rPr lang="en-US" altLang="ja-JP" sz="2400" kern="100" dirty="0" smtClean="0">
                <a:latin typeface="+mn-ea"/>
                <a:cs typeface="Century" panose="02040604050505020304" pitchFamily="18" charset="0"/>
              </a:rPr>
              <a:t>°</a:t>
            </a:r>
            <a:r>
              <a:rPr lang="ja-JP" altLang="en-US" sz="2400" kern="100" dirty="0" smtClean="0">
                <a:latin typeface="+mn-ea"/>
                <a:cs typeface="Century" panose="02040604050505020304" pitchFamily="18" charset="0"/>
              </a:rPr>
              <a:t>間隔で測定される</a:t>
            </a:r>
            <a:r>
              <a:rPr lang="en-US" altLang="ja-JP" sz="2400" kern="100" dirty="0" smtClean="0">
                <a:latin typeface="+mn-ea"/>
                <a:cs typeface="Century" panose="02040604050505020304" pitchFamily="18" charset="0"/>
              </a:rPr>
              <a:t>10-2</a:t>
            </a:r>
            <a:r>
              <a:rPr lang="ja-JP" altLang="en-US" sz="2400" kern="100" dirty="0" smtClean="0">
                <a:latin typeface="+mn-ea"/>
                <a:cs typeface="Century" panose="02040604050505020304" pitchFamily="18" charset="0"/>
              </a:rPr>
              <a:t>静的視野検査の重要性が再認識されている。</a:t>
            </a:r>
            <a:endParaRPr lang="ja-JP" altLang="en-US" sz="2400" dirty="0"/>
          </a:p>
        </p:txBody>
      </p:sp>
    </p:spTree>
    <p:extLst>
      <p:ext uri="{BB962C8B-B14F-4D97-AF65-F5344CB8AC3E}">
        <p14:creationId xmlns:p14="http://schemas.microsoft.com/office/powerpoint/2010/main" val="1912270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617" y="973183"/>
            <a:ext cx="4572000" cy="4572000"/>
          </a:xfrm>
          <a:prstGeom prst="rect">
            <a:avLst/>
          </a:prstGeom>
        </p:spPr>
      </p:pic>
      <p:sp>
        <p:nvSpPr>
          <p:cNvPr id="5" name="テキスト ボックス 4"/>
          <p:cNvSpPr txBox="1"/>
          <p:nvPr/>
        </p:nvSpPr>
        <p:spPr>
          <a:xfrm>
            <a:off x="6570617" y="4116587"/>
            <a:ext cx="950901" cy="369332"/>
          </a:xfrm>
          <a:prstGeom prst="rect">
            <a:avLst/>
          </a:prstGeom>
          <a:noFill/>
        </p:spPr>
        <p:txBody>
          <a:bodyPr wrap="none" rtlCol="0">
            <a:spAutoFit/>
          </a:bodyPr>
          <a:lstStyle/>
          <a:p>
            <a:r>
              <a:rPr kumimoji="1" lang="en-US" altLang="ja-JP" dirty="0" smtClean="0"/>
              <a:t>R=0.882</a:t>
            </a:r>
          </a:p>
        </p:txBody>
      </p:sp>
    </p:spTree>
    <p:extLst>
      <p:ext uri="{BB962C8B-B14F-4D97-AF65-F5344CB8AC3E}">
        <p14:creationId xmlns:p14="http://schemas.microsoft.com/office/powerpoint/2010/main" val="17145662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グラフ 5"/>
          <p:cNvGraphicFramePr/>
          <p:nvPr>
            <p:extLst>
              <p:ext uri="{D42A27DB-BD31-4B8C-83A1-F6EECF244321}">
                <p14:modId xmlns:p14="http://schemas.microsoft.com/office/powerpoint/2010/main" val="1304194230"/>
              </p:ext>
            </p:extLst>
          </p:nvPr>
        </p:nvGraphicFramePr>
        <p:xfrm>
          <a:off x="2024741" y="1344748"/>
          <a:ext cx="5094515" cy="4807858"/>
        </p:xfrm>
        <a:graphic>
          <a:graphicData uri="http://schemas.openxmlformats.org/drawingml/2006/chart">
            <c:chart xmlns:c="http://schemas.openxmlformats.org/drawingml/2006/chart" xmlns:r="http://schemas.openxmlformats.org/officeDocument/2006/relationships" r:id="rId2"/>
          </a:graphicData>
        </a:graphic>
      </p:graphicFrame>
      <p:sp>
        <p:nvSpPr>
          <p:cNvPr id="7" name="テキスト ボックス 6"/>
          <p:cNvSpPr txBox="1"/>
          <p:nvPr/>
        </p:nvSpPr>
        <p:spPr>
          <a:xfrm>
            <a:off x="2961259" y="795048"/>
            <a:ext cx="3818364" cy="369332"/>
          </a:xfrm>
          <a:prstGeom prst="rect">
            <a:avLst/>
          </a:prstGeom>
          <a:noFill/>
        </p:spPr>
        <p:txBody>
          <a:bodyPr wrap="square" rtlCol="0">
            <a:spAutoFit/>
          </a:bodyPr>
          <a:lstStyle/>
          <a:p>
            <a:r>
              <a:rPr lang="en-US" altLang="ja-JP" dirty="0" smtClean="0"/>
              <a:t>RGC_HFA10-2vsRGC_HFA30-2</a:t>
            </a:r>
            <a:endParaRPr lang="en-US" altLang="ja-JP" dirty="0"/>
          </a:p>
        </p:txBody>
      </p:sp>
      <p:sp>
        <p:nvSpPr>
          <p:cNvPr id="8" name="テキスト ボックス 7"/>
          <p:cNvSpPr txBox="1"/>
          <p:nvPr/>
        </p:nvSpPr>
        <p:spPr>
          <a:xfrm>
            <a:off x="5721531" y="4530467"/>
            <a:ext cx="950901" cy="369332"/>
          </a:xfrm>
          <a:prstGeom prst="rect">
            <a:avLst/>
          </a:prstGeom>
          <a:noFill/>
        </p:spPr>
        <p:txBody>
          <a:bodyPr wrap="none" rtlCol="0">
            <a:spAutoFit/>
          </a:bodyPr>
          <a:lstStyle/>
          <a:p>
            <a:r>
              <a:rPr kumimoji="1" lang="en-US" altLang="ja-JP" dirty="0" smtClean="0"/>
              <a:t>R=0.882</a:t>
            </a:r>
          </a:p>
        </p:txBody>
      </p:sp>
    </p:spTree>
    <p:extLst>
      <p:ext uri="{BB962C8B-B14F-4D97-AF65-F5344CB8AC3E}">
        <p14:creationId xmlns:p14="http://schemas.microsoft.com/office/powerpoint/2010/main" val="34735953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8920" y="637971"/>
            <a:ext cx="5426767" cy="5426767"/>
          </a:xfrm>
          <a:prstGeom prst="rect">
            <a:avLst/>
          </a:prstGeom>
          <a:solidFill>
            <a:srgbClr val="FF0000"/>
          </a:solidFill>
        </p:spPr>
      </p:pic>
      <p:sp>
        <p:nvSpPr>
          <p:cNvPr id="4" name="テキスト ボックス 3"/>
          <p:cNvSpPr txBox="1"/>
          <p:nvPr/>
        </p:nvSpPr>
        <p:spPr>
          <a:xfrm>
            <a:off x="2782389" y="5417514"/>
            <a:ext cx="730265" cy="369332"/>
          </a:xfrm>
          <a:prstGeom prst="rect">
            <a:avLst/>
          </a:prstGeom>
          <a:noFill/>
        </p:spPr>
        <p:txBody>
          <a:bodyPr wrap="none" rtlCol="0">
            <a:spAutoFit/>
          </a:bodyPr>
          <a:lstStyle/>
          <a:p>
            <a:r>
              <a:rPr kumimoji="1" lang="en-US" altLang="ja-JP" dirty="0" smtClean="0"/>
              <a:t>POAG</a:t>
            </a:r>
            <a:endParaRPr kumimoji="1" lang="ja-JP" altLang="en-US" dirty="0"/>
          </a:p>
        </p:txBody>
      </p:sp>
      <p:sp>
        <p:nvSpPr>
          <p:cNvPr id="5" name="テキスト ボックス 4"/>
          <p:cNvSpPr txBox="1"/>
          <p:nvPr/>
        </p:nvSpPr>
        <p:spPr>
          <a:xfrm>
            <a:off x="3846044" y="5417514"/>
            <a:ext cx="585160" cy="369332"/>
          </a:xfrm>
          <a:prstGeom prst="rect">
            <a:avLst/>
          </a:prstGeom>
          <a:noFill/>
        </p:spPr>
        <p:txBody>
          <a:bodyPr wrap="none" rtlCol="0">
            <a:spAutoFit/>
          </a:bodyPr>
          <a:lstStyle/>
          <a:p>
            <a:r>
              <a:rPr kumimoji="1" lang="en-US" altLang="ja-JP" dirty="0" smtClean="0"/>
              <a:t>NTG</a:t>
            </a:r>
            <a:endParaRPr kumimoji="1" lang="ja-JP" altLang="en-US" dirty="0"/>
          </a:p>
        </p:txBody>
      </p:sp>
      <p:sp>
        <p:nvSpPr>
          <p:cNvPr id="6" name="テキスト ボックス 5"/>
          <p:cNvSpPr txBox="1"/>
          <p:nvPr/>
        </p:nvSpPr>
        <p:spPr>
          <a:xfrm>
            <a:off x="4880186" y="5417514"/>
            <a:ext cx="567784" cy="369332"/>
          </a:xfrm>
          <a:prstGeom prst="rect">
            <a:avLst/>
          </a:prstGeom>
          <a:noFill/>
        </p:spPr>
        <p:txBody>
          <a:bodyPr wrap="none" rtlCol="0">
            <a:spAutoFit/>
          </a:bodyPr>
          <a:lstStyle/>
          <a:p>
            <a:r>
              <a:rPr kumimoji="1" lang="en-US" altLang="ja-JP" dirty="0" smtClean="0"/>
              <a:t>PPG</a:t>
            </a:r>
            <a:endParaRPr kumimoji="1" lang="ja-JP" altLang="en-US" dirty="0"/>
          </a:p>
        </p:txBody>
      </p:sp>
      <p:sp>
        <p:nvSpPr>
          <p:cNvPr id="7" name="テキスト ボックス 6"/>
          <p:cNvSpPr txBox="1"/>
          <p:nvPr/>
        </p:nvSpPr>
        <p:spPr>
          <a:xfrm>
            <a:off x="5914329" y="5417514"/>
            <a:ext cx="593432" cy="369332"/>
          </a:xfrm>
          <a:prstGeom prst="rect">
            <a:avLst/>
          </a:prstGeom>
          <a:noFill/>
        </p:spPr>
        <p:txBody>
          <a:bodyPr wrap="none" rtlCol="0">
            <a:spAutoFit/>
          </a:bodyPr>
          <a:lstStyle/>
          <a:p>
            <a:r>
              <a:rPr kumimoji="1" lang="en-US" altLang="ja-JP" dirty="0" smtClean="0"/>
              <a:t>OHT</a:t>
            </a:r>
            <a:endParaRPr kumimoji="1" lang="ja-JP" altLang="en-US" dirty="0"/>
          </a:p>
        </p:txBody>
      </p:sp>
      <p:sp>
        <p:nvSpPr>
          <p:cNvPr id="2" name="テキスト ボックス 1"/>
          <p:cNvSpPr txBox="1"/>
          <p:nvPr/>
        </p:nvSpPr>
        <p:spPr>
          <a:xfrm>
            <a:off x="4138624" y="637971"/>
            <a:ext cx="1062470" cy="369332"/>
          </a:xfrm>
          <a:prstGeom prst="rect">
            <a:avLst/>
          </a:prstGeom>
          <a:noFill/>
        </p:spPr>
        <p:txBody>
          <a:bodyPr wrap="none" rtlCol="0">
            <a:spAutoFit/>
          </a:bodyPr>
          <a:lstStyle/>
          <a:p>
            <a:r>
              <a:rPr kumimoji="1" lang="en-US" altLang="ja-JP" dirty="0" smtClean="0"/>
              <a:t>RGC_HFA</a:t>
            </a:r>
            <a:endParaRPr kumimoji="1" lang="ja-JP" altLang="en-US" dirty="0"/>
          </a:p>
        </p:txBody>
      </p:sp>
    </p:spTree>
    <p:extLst>
      <p:ext uri="{BB962C8B-B14F-4D97-AF65-F5344CB8AC3E}">
        <p14:creationId xmlns:p14="http://schemas.microsoft.com/office/powerpoint/2010/main" val="20892923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Conclusion</a:t>
            </a:r>
            <a:endParaRPr lang="en-US" dirty="0"/>
          </a:p>
        </p:txBody>
      </p:sp>
      <p:sp>
        <p:nvSpPr>
          <p:cNvPr id="3" name="Content Placeholder 2"/>
          <p:cNvSpPr>
            <a:spLocks noGrp="1"/>
          </p:cNvSpPr>
          <p:nvPr>
            <p:ph idx="1"/>
          </p:nvPr>
        </p:nvSpPr>
        <p:spPr/>
        <p:txBody>
          <a:bodyPr/>
          <a:lstStyle/>
          <a:p>
            <a:r>
              <a:rPr lang="en-US" dirty="0" smtClean="0"/>
              <a:t>HFA10-2</a:t>
            </a:r>
            <a:r>
              <a:rPr lang="ja-JP" altLang="en-US" dirty="0"/>
              <a:t>は</a:t>
            </a:r>
            <a:r>
              <a:rPr lang="en-US" dirty="0"/>
              <a:t>RGC</a:t>
            </a:r>
            <a:r>
              <a:rPr lang="ja-JP" altLang="en-US" dirty="0" smtClean="0"/>
              <a:t>推定にも有用</a:t>
            </a:r>
            <a:endParaRPr lang="en-US" altLang="ja-JP" dirty="0" smtClean="0"/>
          </a:p>
          <a:p>
            <a:r>
              <a:rPr lang="en-US" altLang="ja-JP" dirty="0" smtClean="0"/>
              <a:t>RGC</a:t>
            </a:r>
            <a:r>
              <a:rPr lang="en-US" altLang="ja-JP" dirty="0"/>
              <a:t> </a:t>
            </a:r>
            <a:r>
              <a:rPr lang="en-US" altLang="ja-JP" dirty="0" smtClean="0"/>
              <a:t>displacement</a:t>
            </a:r>
            <a:r>
              <a:rPr lang="ja-JP" altLang="en-US" dirty="0" smtClean="0"/>
              <a:t>は</a:t>
            </a:r>
            <a:r>
              <a:rPr lang="en-US" altLang="ja-JP" dirty="0" smtClean="0"/>
              <a:t>RGC</a:t>
            </a:r>
            <a:r>
              <a:rPr lang="ja-JP" altLang="en-US" dirty="0" smtClean="0"/>
              <a:t>算出精度</a:t>
            </a:r>
            <a:r>
              <a:rPr lang="ja-JP" altLang="en-US" dirty="0"/>
              <a:t>を向上</a:t>
            </a:r>
            <a:r>
              <a:rPr lang="ja-JP" altLang="en-US" dirty="0" smtClean="0"/>
              <a:t>させる</a:t>
            </a:r>
            <a:endParaRPr lang="en-US" dirty="0"/>
          </a:p>
          <a:p>
            <a:endParaRPr lang="en-US" dirty="0"/>
          </a:p>
        </p:txBody>
      </p:sp>
    </p:spTree>
    <p:extLst>
      <p:ext uri="{BB962C8B-B14F-4D97-AF65-F5344CB8AC3E}">
        <p14:creationId xmlns:p14="http://schemas.microsoft.com/office/powerpoint/2010/main" val="16071600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Structure-Function models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2425" y="2171700"/>
            <a:ext cx="8439150" cy="2505075"/>
          </a:xfrm>
          <a:prstGeom prst="rect">
            <a:avLst/>
          </a:prstGeom>
        </p:spPr>
      </p:pic>
    </p:spTree>
    <p:extLst>
      <p:ext uri="{BB962C8B-B14F-4D97-AF65-F5344CB8AC3E}">
        <p14:creationId xmlns:p14="http://schemas.microsoft.com/office/powerpoint/2010/main" val="19617201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目的</a:t>
            </a:r>
            <a:endParaRPr kumimoji="1" lang="ja-JP" altLang="en-US" dirty="0"/>
          </a:p>
        </p:txBody>
      </p:sp>
      <p:sp>
        <p:nvSpPr>
          <p:cNvPr id="3" name="正方形/長方形 2"/>
          <p:cNvSpPr/>
          <p:nvPr/>
        </p:nvSpPr>
        <p:spPr>
          <a:xfrm>
            <a:off x="628651" y="2040858"/>
            <a:ext cx="8293280" cy="2308324"/>
          </a:xfrm>
          <a:prstGeom prst="rect">
            <a:avLst/>
          </a:prstGeom>
        </p:spPr>
        <p:txBody>
          <a:bodyPr wrap="square">
            <a:spAutoFit/>
          </a:bodyPr>
          <a:lstStyle/>
          <a:p>
            <a:pPr algn="just">
              <a:lnSpc>
                <a:spcPct val="200000"/>
              </a:lnSpc>
              <a:spcAft>
                <a:spcPts val="0"/>
              </a:spcAft>
            </a:pPr>
            <a:r>
              <a:rPr lang="ja-JP" altLang="ja-JP" sz="2400" kern="100" dirty="0" smtClean="0">
                <a:latin typeface="+mn-ea"/>
                <a:cs typeface="Century" panose="02040604050505020304" pitchFamily="18" charset="0"/>
              </a:rPr>
              <a:t>今回</a:t>
            </a:r>
            <a:r>
              <a:rPr lang="ja-JP" altLang="ja-JP" sz="2400" kern="100" dirty="0">
                <a:latin typeface="+mn-ea"/>
                <a:cs typeface="Century" panose="02040604050505020304" pitchFamily="18" charset="0"/>
              </a:rPr>
              <a:t>我々は、</a:t>
            </a:r>
            <a:r>
              <a:rPr lang="en-US" altLang="ja-JP" sz="2400" kern="100" dirty="0" smtClean="0">
                <a:latin typeface="+mn-ea"/>
                <a:cs typeface="Century" panose="02040604050505020304" pitchFamily="18" charset="0"/>
              </a:rPr>
              <a:t>Harwerth, Medeiros</a:t>
            </a:r>
            <a:r>
              <a:rPr lang="ja-JP" altLang="ja-JP" sz="2400" kern="100" dirty="0" smtClean="0">
                <a:latin typeface="+mn-ea"/>
                <a:cs typeface="Century" panose="02040604050505020304" pitchFamily="18" charset="0"/>
              </a:rPr>
              <a:t>らの</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数算出方法を応用し</a:t>
            </a:r>
            <a:r>
              <a:rPr lang="ja-JP" altLang="ja-JP" sz="2400" kern="100" dirty="0" smtClean="0">
                <a:latin typeface="+mn-ea"/>
                <a:cs typeface="Century" panose="02040604050505020304" pitchFamily="18" charset="0"/>
              </a:rPr>
              <a:t>、</a:t>
            </a:r>
            <a:r>
              <a:rPr lang="ja-JP" altLang="en-US" sz="2400" kern="100" dirty="0" smtClean="0">
                <a:latin typeface="+mn-ea"/>
                <a:cs typeface="Century" panose="02040604050505020304" pitchFamily="18" charset="0"/>
              </a:rPr>
              <a:t>緑内障患者の</a:t>
            </a:r>
            <a:r>
              <a:rPr lang="ja-JP" altLang="ja-JP" sz="2400" kern="100" dirty="0" smtClean="0">
                <a:latin typeface="+mn-ea"/>
                <a:cs typeface="Century" panose="02040604050505020304" pitchFamily="18" charset="0"/>
              </a:rPr>
              <a:t>ハンフリー</a:t>
            </a:r>
            <a:r>
              <a:rPr lang="ja-JP" altLang="ja-JP" sz="2400" kern="100" dirty="0">
                <a:latin typeface="+mn-ea"/>
                <a:cs typeface="Century" panose="02040604050505020304" pitchFamily="18" charset="0"/>
              </a:rPr>
              <a:t>視野</a:t>
            </a:r>
            <a:r>
              <a:rPr lang="en-US" altLang="ja-JP" sz="2400" kern="100" dirty="0">
                <a:latin typeface="+mn-ea"/>
                <a:cs typeface="Century" panose="02040604050505020304" pitchFamily="18" charset="0"/>
              </a:rPr>
              <a:t>10-2(HFA10-2)</a:t>
            </a:r>
            <a:r>
              <a:rPr lang="ja-JP" altLang="ja-JP" sz="2400" kern="100" dirty="0">
                <a:latin typeface="+mn-ea"/>
                <a:cs typeface="Century" panose="02040604050505020304" pitchFamily="18" charset="0"/>
              </a:rPr>
              <a:t>と光干渉断層計</a:t>
            </a:r>
            <a:r>
              <a:rPr lang="en-US" altLang="ja-JP" sz="2400" kern="100" dirty="0">
                <a:latin typeface="+mn-ea"/>
                <a:cs typeface="Century" panose="02040604050505020304" pitchFamily="18" charset="0"/>
              </a:rPr>
              <a:t>(OCT)</a:t>
            </a:r>
            <a:r>
              <a:rPr lang="ja-JP" altLang="ja-JP" sz="2400" kern="100" dirty="0">
                <a:latin typeface="+mn-ea"/>
                <a:cs typeface="Century" panose="02040604050505020304" pitchFamily="18" charset="0"/>
              </a:rPr>
              <a:t>から</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数を算出し</a:t>
            </a:r>
            <a:r>
              <a:rPr lang="ja-JP" altLang="ja-JP" sz="2400" kern="100" dirty="0" smtClean="0">
                <a:latin typeface="+mn-ea"/>
                <a:cs typeface="Century" panose="02040604050505020304" pitchFamily="18" charset="0"/>
              </a:rPr>
              <a:t>、検討</a:t>
            </a:r>
            <a:r>
              <a:rPr lang="ja-JP" altLang="ja-JP" sz="2400" kern="100" dirty="0">
                <a:latin typeface="+mn-ea"/>
                <a:cs typeface="Century" panose="02040604050505020304" pitchFamily="18" charset="0"/>
              </a:rPr>
              <a:t>したので報告する。</a:t>
            </a:r>
            <a:endParaRPr lang="ja-JP" altLang="ja-JP" sz="2400" kern="100" dirty="0">
              <a:effectLst/>
              <a:latin typeface="+mn-ea"/>
              <a:cs typeface="Times New Roman" panose="02020603050405020304" pitchFamily="18" charset="0"/>
            </a:endParaRPr>
          </a:p>
        </p:txBody>
      </p:sp>
      <p:sp>
        <p:nvSpPr>
          <p:cNvPr id="4" name="Shape 227"/>
          <p:cNvSpPr/>
          <p:nvPr/>
        </p:nvSpPr>
        <p:spPr>
          <a:xfrm>
            <a:off x="3853244" y="6227579"/>
            <a:ext cx="5234608" cy="819257"/>
          </a:xfrm>
          <a:prstGeom prst="rect">
            <a:avLst/>
          </a:prstGeom>
          <a:noFill/>
          <a:ln>
            <a:noFill/>
          </a:ln>
        </p:spPr>
        <p:txBody>
          <a:bodyPr lIns="68569" tIns="34275" rIns="68569" bIns="34275" anchor="t" anchorCtr="0">
            <a:noAutofit/>
          </a:bodyPr>
          <a:lstStyle/>
          <a:p>
            <a:pPr lvl="0" algn="ctr">
              <a:buSzPct val="25000"/>
            </a:pPr>
            <a:r>
              <a:rPr lang="ja-JP" altLang="en-US" dirty="0" smtClean="0">
                <a:cs typeface="Calibri"/>
                <a:sym typeface="Calibri"/>
              </a:rPr>
              <a:t>*</a:t>
            </a:r>
            <a:r>
              <a:rPr lang="en-US" dirty="0" smtClean="0">
                <a:cs typeface="Calibri"/>
                <a:sym typeface="Calibri"/>
              </a:rPr>
              <a:t>Medeiros FA, </a:t>
            </a:r>
            <a:r>
              <a:rPr lang="en-US" dirty="0">
                <a:cs typeface="Calibri"/>
                <a:sym typeface="Calibri"/>
              </a:rPr>
              <a:t>et al, </a:t>
            </a:r>
            <a:r>
              <a:rPr lang="en-US" dirty="0" err="1">
                <a:cs typeface="Calibri"/>
                <a:sym typeface="Calibri"/>
              </a:rPr>
              <a:t>ArchOphthalmol</a:t>
            </a:r>
            <a:r>
              <a:rPr lang="en-US" dirty="0">
                <a:cs typeface="Calibri"/>
                <a:sym typeface="Calibri"/>
              </a:rPr>
              <a:t>. 2012</a:t>
            </a:r>
          </a:p>
        </p:txBody>
      </p:sp>
    </p:spTree>
    <p:extLst>
      <p:ext uri="{BB962C8B-B14F-4D97-AF65-F5344CB8AC3E}">
        <p14:creationId xmlns:p14="http://schemas.microsoft.com/office/powerpoint/2010/main" val="17177214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451327" y="1423775"/>
            <a:ext cx="8356664" cy="2155448"/>
          </a:xfrm>
          <a:prstGeom prst="rect">
            <a:avLst/>
          </a:prstGeom>
          <a:noFill/>
          <a:ln>
            <a:noFill/>
          </a:ln>
        </p:spPr>
        <p:txBody>
          <a:bodyPr lIns="68569" tIns="34275" rIns="68569" bIns="34275" anchor="t" anchorCtr="0">
            <a:noAutofit/>
          </a:bodyPr>
          <a:lstStyle/>
          <a:p>
            <a:pPr lvl="0">
              <a:lnSpc>
                <a:spcPct val="200000"/>
              </a:lnSpc>
              <a:buSzPct val="25000"/>
            </a:pPr>
            <a:r>
              <a:rPr lang="en-US" sz="2400" dirty="0">
                <a:latin typeface="+mn-ea"/>
                <a:cs typeface="Calibri" panose="020F0502020204030204" pitchFamily="34" charset="0"/>
                <a:sym typeface="Arial"/>
              </a:rPr>
              <a:t>2009年9月から</a:t>
            </a:r>
            <a:r>
              <a:rPr lang="en-US" sz="2400" dirty="0" smtClean="0">
                <a:latin typeface="+mn-ea"/>
                <a:cs typeface="Calibri" panose="020F0502020204030204" pitchFamily="34" charset="0"/>
                <a:sym typeface="Arial"/>
              </a:rPr>
              <a:t>2017年6月</a:t>
            </a:r>
            <a:r>
              <a:rPr lang="ja-JP" altLang="en-US" sz="2400" dirty="0" err="1" smtClean="0">
                <a:latin typeface="+mn-ea"/>
                <a:cs typeface="Calibri" panose="020F0502020204030204" pitchFamily="34" charset="0"/>
                <a:sym typeface="Arial"/>
              </a:rPr>
              <a:t>に慈</a:t>
            </a:r>
            <a:r>
              <a:rPr lang="ja-JP" altLang="en-US" sz="2400" dirty="0" smtClean="0">
                <a:latin typeface="+mn-ea"/>
                <a:cs typeface="Calibri" panose="020F0502020204030204" pitchFamily="34" charset="0"/>
                <a:sym typeface="Arial"/>
              </a:rPr>
              <a:t>恵医大附属病院眼科において</a:t>
            </a:r>
            <a:r>
              <a:rPr lang="en-US" altLang="ja-JP" sz="2400" dirty="0" smtClean="0">
                <a:latin typeface="+mn-ea"/>
                <a:cs typeface="Calibri" panose="020F0502020204030204" pitchFamily="34" charset="0"/>
              </a:rPr>
              <a:t>HFA10-2</a:t>
            </a:r>
            <a:r>
              <a:rPr lang="ja-JP" altLang="en-US" sz="2400" dirty="0" smtClean="0">
                <a:latin typeface="+mn-ea"/>
                <a:cs typeface="Calibri" panose="020F0502020204030204" pitchFamily="34" charset="0"/>
              </a:rPr>
              <a:t>と</a:t>
            </a:r>
            <a:r>
              <a:rPr lang="en-US" altLang="ja-JP" sz="2400" dirty="0" smtClean="0">
                <a:latin typeface="+mn-ea"/>
                <a:cs typeface="Calibri" panose="020F0502020204030204" pitchFamily="34" charset="0"/>
                <a:sym typeface="Arial"/>
              </a:rPr>
              <a:t>OCT</a:t>
            </a:r>
            <a:r>
              <a:rPr lang="ja-JP" altLang="en-US" sz="2400" dirty="0" smtClean="0">
                <a:latin typeface="+mn-ea"/>
                <a:cs typeface="Calibri" panose="020F0502020204030204" pitchFamily="34" charset="0"/>
                <a:sym typeface="Arial"/>
              </a:rPr>
              <a:t>を同日に測定し、</a:t>
            </a:r>
            <a:r>
              <a:rPr lang="en-US" altLang="ja-JP" sz="2400" dirty="0" smtClean="0">
                <a:latin typeface="+mn-ea"/>
                <a:cs typeface="Calibri" panose="020F0502020204030204" pitchFamily="34" charset="0"/>
                <a:sym typeface="Arial"/>
              </a:rPr>
              <a:t>HFA10-2</a:t>
            </a:r>
            <a:r>
              <a:rPr lang="ja-JP" altLang="en-US" sz="2400" dirty="0" smtClean="0">
                <a:latin typeface="+mn-ea"/>
                <a:cs typeface="Calibri" panose="020F0502020204030204" pitchFamily="34" charset="0"/>
                <a:sym typeface="Arial"/>
              </a:rPr>
              <a:t>の</a:t>
            </a:r>
            <a:r>
              <a:rPr lang="ja-JP" altLang="en-US" sz="2400" dirty="0" smtClean="0">
                <a:latin typeface="+mn-ea"/>
                <a:cs typeface="Calibri" panose="020F0502020204030204" pitchFamily="34" charset="0"/>
              </a:rPr>
              <a:t>信頼性指標と</a:t>
            </a:r>
            <a:endParaRPr lang="en-US" altLang="ja-JP" sz="2400" dirty="0" smtClean="0">
              <a:latin typeface="+mn-ea"/>
              <a:cs typeface="Calibri" panose="020F0502020204030204" pitchFamily="34" charset="0"/>
            </a:endParaRPr>
          </a:p>
          <a:p>
            <a:pPr lvl="0">
              <a:lnSpc>
                <a:spcPct val="200000"/>
              </a:lnSpc>
              <a:buSzPct val="25000"/>
            </a:pPr>
            <a:r>
              <a:rPr lang="en-US" altLang="ja-JP" sz="2400" dirty="0" smtClean="0">
                <a:latin typeface="+mn-ea"/>
                <a:cs typeface="Calibri" panose="020F0502020204030204" pitchFamily="34" charset="0"/>
              </a:rPr>
              <a:t>OCT</a:t>
            </a:r>
            <a:r>
              <a:rPr lang="ja-JP" altLang="en-US" sz="2400" dirty="0">
                <a:latin typeface="+mn-ea"/>
                <a:cs typeface="Calibri" panose="020F0502020204030204" pitchFamily="34" charset="0"/>
              </a:rPr>
              <a:t>基準を</a:t>
            </a:r>
            <a:r>
              <a:rPr lang="ja-JP" altLang="en-US" sz="2400" dirty="0" smtClean="0">
                <a:latin typeface="+mn-ea"/>
                <a:cs typeface="Calibri" panose="020F0502020204030204" pitchFamily="34" charset="0"/>
              </a:rPr>
              <a:t>満たす</a:t>
            </a:r>
            <a:r>
              <a:rPr lang="en-US" altLang="ja-JP" sz="2400" dirty="0" smtClean="0">
                <a:solidFill>
                  <a:srgbClr val="FF0000"/>
                </a:solidFill>
                <a:latin typeface="+mn-ea"/>
                <a:cs typeface="Calibri" panose="020F0502020204030204" pitchFamily="34" charset="0"/>
              </a:rPr>
              <a:t>132</a:t>
            </a:r>
            <a:r>
              <a:rPr lang="ja-JP" altLang="en-US" sz="2400" dirty="0" smtClean="0">
                <a:solidFill>
                  <a:srgbClr val="FF0000"/>
                </a:solidFill>
                <a:latin typeface="+mn-ea"/>
                <a:cs typeface="Calibri" panose="020F0502020204030204" pitchFamily="34" charset="0"/>
                <a:sym typeface="Arial"/>
              </a:rPr>
              <a:t>症例</a:t>
            </a:r>
            <a:r>
              <a:rPr lang="ja-JP" altLang="en-US" sz="2400" dirty="0">
                <a:solidFill>
                  <a:srgbClr val="FF0000"/>
                </a:solidFill>
                <a:latin typeface="+mn-ea"/>
                <a:cs typeface="Calibri" panose="020F0502020204030204" pitchFamily="34" charset="0"/>
                <a:sym typeface="Arial"/>
              </a:rPr>
              <a:t>、</a:t>
            </a:r>
            <a:r>
              <a:rPr lang="en-US" altLang="ja-JP" sz="2400" dirty="0" smtClean="0">
                <a:solidFill>
                  <a:srgbClr val="FF0000"/>
                </a:solidFill>
                <a:latin typeface="+mn-ea"/>
                <a:cs typeface="Calibri" panose="020F0502020204030204" pitchFamily="34" charset="0"/>
                <a:sym typeface="Arial"/>
              </a:rPr>
              <a:t>630</a:t>
            </a:r>
            <a:r>
              <a:rPr lang="ja-JP" altLang="en-US" sz="2400" dirty="0" smtClean="0">
                <a:latin typeface="+mn-ea"/>
                <a:cs typeface="Calibri" panose="020F0502020204030204" pitchFamily="34" charset="0"/>
                <a:sym typeface="Arial"/>
              </a:rPr>
              <a:t>データセット</a:t>
            </a:r>
            <a:endParaRPr lang="en-US" sz="2400" dirty="0">
              <a:latin typeface="+mn-ea"/>
              <a:cs typeface="Calibri" panose="020F0502020204030204" pitchFamily="34" charset="0"/>
              <a:sym typeface="Arial"/>
            </a:endParaRPr>
          </a:p>
        </p:txBody>
      </p:sp>
      <p:sp>
        <p:nvSpPr>
          <p:cNvPr id="2" name="テキスト ボックス 1"/>
          <p:cNvSpPr txBox="1"/>
          <p:nvPr/>
        </p:nvSpPr>
        <p:spPr>
          <a:xfrm>
            <a:off x="1247289" y="4376014"/>
            <a:ext cx="7232108" cy="646331"/>
          </a:xfrm>
          <a:prstGeom prst="rect">
            <a:avLst/>
          </a:prstGeom>
          <a:noFill/>
        </p:spPr>
        <p:txBody>
          <a:bodyPr wrap="none" rtlCol="0">
            <a:spAutoFit/>
          </a:bodyPr>
          <a:lstStyle/>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1207206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302058213"/>
              </p:ext>
            </p:extLst>
          </p:nvPr>
        </p:nvGraphicFramePr>
        <p:xfrm>
          <a:off x="345053" y="1487605"/>
          <a:ext cx="8603005" cy="4285399"/>
        </p:xfrm>
        <a:graphic>
          <a:graphicData uri="http://schemas.openxmlformats.org/drawingml/2006/table">
            <a:tbl>
              <a:tblPr>
                <a:noFill/>
              </a:tblPr>
              <a:tblGrid>
                <a:gridCol w="1444558"/>
                <a:gridCol w="1251763"/>
                <a:gridCol w="1292087"/>
                <a:gridCol w="1212574"/>
                <a:gridCol w="1172817"/>
                <a:gridCol w="1311965"/>
                <a:gridCol w="917241"/>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rgbClr val="FF0000"/>
                          </a:solidFill>
                          <a:latin typeface="+mn-lt"/>
                          <a:ea typeface="+mn-ea"/>
                        </a:rPr>
                        <a:t>356</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altLang="ja-JP" sz="1800" b="1" dirty="0" smtClean="0">
                          <a:solidFill>
                            <a:schemeClr val="tx1"/>
                          </a:solidFill>
                          <a:latin typeface="+mn-lt"/>
                          <a:ea typeface="+mn-ea"/>
                        </a:rPr>
                        <a:t>630</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P</a:t>
                      </a:r>
                      <a:r>
                        <a:rPr lang="ja-JP" altLang="en-US" sz="1800" b="1" dirty="0" smtClean="0">
                          <a:solidFill>
                            <a:schemeClr val="tx1"/>
                          </a:solidFill>
                          <a:latin typeface="+mn-lt"/>
                          <a:ea typeface="+mn-ea"/>
                        </a:rPr>
                        <a:t>値</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24.0±0.0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dirty="0" smtClean="0">
                          <a:solidFill>
                            <a:srgbClr val="FF0000"/>
                          </a:solidFill>
                          <a:effectLst/>
                        </a:rPr>
                        <a:t>56.8</a:t>
                      </a:r>
                      <a:r>
                        <a:rPr lang="en-US" altLang="ja-JP" sz="1800" b="1" kern="1200" dirty="0" smtClean="0">
                          <a:solidFill>
                            <a:srgbClr val="FF0000"/>
                          </a:solidFill>
                          <a:latin typeface="+mn-lt"/>
                          <a:ea typeface="+mn-ea"/>
                          <a:cs typeface="+mn-cs"/>
                        </a:rPr>
                        <a:t>±9.4</a:t>
                      </a:r>
                      <a:endParaRPr lang="ja-JP" altLang="en-US" sz="1800" b="1" dirty="0">
                        <a:solidFill>
                          <a:srgbClr val="FF0000"/>
                        </a:solidFill>
                        <a:effectLst/>
                      </a:endParaRPr>
                    </a:p>
                  </a:txBody>
                  <a:tcPr marL="59362" marR="59362" marT="59362" marB="59362" anchor="ctr"/>
                </a:tc>
                <a:tc>
                  <a:txBody>
                    <a:bodyPr/>
                    <a:lstStyle/>
                    <a:p>
                      <a:pPr algn="ctr" rtl="0" fontAlgn="t">
                        <a:spcBef>
                          <a:spcPts val="0"/>
                        </a:spcBef>
                        <a:spcAft>
                          <a:spcPts val="0"/>
                        </a:spcAft>
                      </a:pPr>
                      <a:r>
                        <a:rPr lang="en-US" altLang="ja-JP" sz="1800" dirty="0" smtClean="0">
                          <a:solidFill>
                            <a:srgbClr val="FF0000"/>
                          </a:solidFill>
                          <a:effectLst/>
                        </a:rPr>
                        <a:t>p&lt;0.001</a:t>
                      </a:r>
                      <a:endParaRPr lang="ja-JP" altLang="en-US" sz="18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-7.19±0.3</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800" b="1" kern="1200" dirty="0" smtClean="0">
                          <a:solidFill>
                            <a:srgbClr val="FF0000"/>
                          </a:solidFill>
                          <a:latin typeface="+mn-lt"/>
                          <a:ea typeface="+mn-ea"/>
                          <a:cs typeface="+mn-cs"/>
                        </a:rPr>
                        <a:t>-5.23±3.6</a:t>
                      </a:r>
                      <a:endParaRPr lang="ja-JP" altLang="en-US" sz="1800" b="1" kern="1200" dirty="0" smtClean="0">
                        <a:solidFill>
                          <a:srgbClr val="FF0000"/>
                        </a:solidFill>
                        <a:latin typeface="+mn-lt"/>
                        <a:ea typeface="+mn-ea"/>
                        <a:cs typeface="+mn-cs"/>
                      </a:endParaRPr>
                    </a:p>
                  </a:txBody>
                  <a:tcPr marL="59362" marR="59362" marT="59362" marB="59362" anchor="ctr"/>
                </a:tc>
                <a:tc>
                  <a:txBody>
                    <a:bodyPr/>
                    <a:lstStyle/>
                    <a:p>
                      <a:pPr algn="ctr" fontAlgn="t"/>
                      <a:r>
                        <a:rPr lang="en-US" altLang="ja-JP" sz="1800" dirty="0" smtClean="0">
                          <a:solidFill>
                            <a:srgbClr val="FF0000"/>
                          </a:solidFill>
                          <a:effectLst/>
                        </a:rPr>
                        <a:t>p&lt;0.113</a:t>
                      </a:r>
                      <a:endParaRPr lang="ja-JP" altLang="en-US" sz="1800" dirty="0">
                        <a:solidFill>
                          <a:srgbClr val="FF0000"/>
                        </a:solidFill>
                        <a:effectLst/>
                      </a:endParaRP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0:2</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rgbClr val="FF0000"/>
                          </a:solidFill>
                          <a:latin typeface="+mn-lt"/>
                          <a:ea typeface="+mn-ea"/>
                        </a:rPr>
                        <a:t>230:400</a:t>
                      </a:r>
                      <a:endParaRPr lang="mr-IN" sz="1800" b="1" dirty="0" smtClean="0">
                        <a:solidFill>
                          <a:srgbClr val="FF0000"/>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dirty="0" smtClean="0">
                          <a:solidFill>
                            <a:srgbClr val="FF0000"/>
                          </a:solidFill>
                          <a:effectLst/>
                        </a:rPr>
                        <a:t>p&lt;0.001</a:t>
                      </a:r>
                      <a:endParaRPr lang="ja-JP" altLang="en-US" sz="1800" dirty="0" smtClean="0">
                        <a:solidFill>
                          <a:srgbClr val="FF0000"/>
                        </a:solidFill>
                        <a:effectLst/>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13.4±11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0.25±0.8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3.20±0.8</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kern="1200" dirty="0" smtClean="0">
                          <a:solidFill>
                            <a:srgbClr val="FF0000"/>
                          </a:solidFill>
                          <a:latin typeface="+mn-lt"/>
                          <a:ea typeface="+mn-ea"/>
                          <a:cs typeface="+mn-cs"/>
                        </a:rPr>
                        <a:t>-9.60±9.6</a:t>
                      </a:r>
                      <a:endParaRPr lang="ja-JP" altLang="en-US" sz="1800" b="1" kern="1200" dirty="0" smtClean="0">
                        <a:solidFill>
                          <a:srgbClr val="FF0000"/>
                        </a:solidFill>
                        <a:latin typeface="+mn-lt"/>
                        <a:ea typeface="+mn-ea"/>
                        <a:cs typeface="+mn-cs"/>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dirty="0" smtClean="0">
                          <a:solidFill>
                            <a:srgbClr val="FF0000"/>
                          </a:solidFill>
                          <a:effectLst/>
                        </a:rPr>
                        <a:t>p&lt;0.001</a:t>
                      </a:r>
                      <a:endParaRPr lang="ja-JP" altLang="en-US" sz="1800" dirty="0" smtClean="0">
                        <a:solidFill>
                          <a:srgbClr val="FF0000"/>
                        </a:solidFill>
                        <a:effectLst/>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ANOVA</a:t>
            </a:r>
          </a:p>
          <a:p>
            <a:pPr algn="r"/>
            <a:r>
              <a:rPr lang="en-US" altLang="ja-JP" sz="1400" dirty="0">
                <a:ea typeface="ＭＳ ゴシック" panose="020B0609070205080204" pitchFamily="49" charset="-128"/>
                <a:cs typeface="Calibri" panose="020F0502020204030204" pitchFamily="34" charset="0"/>
              </a:rPr>
              <a:t>X2 test</a:t>
            </a:r>
          </a:p>
          <a:p>
            <a:pPr algn="r"/>
            <a:endParaRPr lang="en-US" sz="1350" dirty="0">
              <a:ea typeface="ＭＳ ゴシック" panose="020B0609070205080204" pitchFamily="49" charset="-128"/>
              <a:cs typeface="Calibri" panose="020F0502020204030204" pitchFamily="34" charset="0"/>
            </a:endParaRP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608600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1385647" y="950272"/>
            <a:ext cx="6286499" cy="498871"/>
          </a:xfrm>
          <a:prstGeom prst="rect">
            <a:avLst/>
          </a:prstGeom>
          <a:noFill/>
          <a:ln>
            <a:noFill/>
          </a:ln>
        </p:spPr>
        <p:txBody>
          <a:bodyPr vert="horz" lIns="0" tIns="0" rIns="0" bIns="0" rtlCol="0" anchor="t" anchorCtr="0">
            <a:noAutofit/>
          </a:bodyPr>
          <a:lstStyle/>
          <a:p>
            <a:pPr algn="ctr">
              <a:spcBef>
                <a:spcPts val="0"/>
              </a:spcBef>
              <a:buSzPct val="25000"/>
            </a:pPr>
            <a:r>
              <a:rPr lang="en-US" sz="3600" dirty="0">
                <a:latin typeface="+mj-ea"/>
                <a:cs typeface="Calibri"/>
                <a:sym typeface="Calibri"/>
              </a:rPr>
              <a:t>方法</a:t>
            </a:r>
          </a:p>
        </p:txBody>
      </p:sp>
      <p:sp>
        <p:nvSpPr>
          <p:cNvPr id="226" name="Shape 226"/>
          <p:cNvSpPr/>
          <p:nvPr/>
        </p:nvSpPr>
        <p:spPr>
          <a:xfrm>
            <a:off x="566496" y="4968824"/>
            <a:ext cx="7924800" cy="623247"/>
          </a:xfrm>
          <a:prstGeom prst="rect">
            <a:avLst/>
          </a:prstGeom>
          <a:noFill/>
          <a:ln>
            <a:noFill/>
          </a:ln>
        </p:spPr>
        <p:txBody>
          <a:bodyPr lIns="68569" tIns="34275" rIns="68569" bIns="34275" anchor="t" anchorCtr="0">
            <a:noAutofit/>
          </a:bodyPr>
          <a:lstStyle/>
          <a:p>
            <a:pPr algn="ctr">
              <a:buSzPct val="25000"/>
            </a:pPr>
            <a:r>
              <a:rPr lang="ja-JP" altLang="en-US" sz="2000" b="1" dirty="0">
                <a:latin typeface="+mn-ea"/>
                <a:cs typeface="Calibri"/>
                <a:sym typeface="Calibri"/>
              </a:rPr>
              <a:t>同一日に</a:t>
            </a:r>
            <a:r>
              <a:rPr lang="ja-JP" altLang="en-US" sz="2000" b="1" dirty="0" smtClean="0">
                <a:latin typeface="+mn-ea"/>
                <a:cs typeface="Calibri"/>
                <a:sym typeface="Calibri"/>
              </a:rPr>
              <a:t>測定、</a:t>
            </a:r>
            <a:r>
              <a:rPr lang="en-US" sz="2000" b="1" dirty="0" smtClean="0">
                <a:latin typeface="+mn-ea"/>
                <a:cs typeface="Calibri"/>
                <a:sym typeface="Calibri"/>
              </a:rPr>
              <a:t>Medeiros</a:t>
            </a:r>
            <a:r>
              <a:rPr lang="ja-JP" altLang="en-US" sz="2000" b="1" dirty="0" smtClean="0">
                <a:latin typeface="+mn-ea"/>
                <a:cs typeface="Calibri"/>
                <a:sym typeface="Calibri"/>
              </a:rPr>
              <a:t>らの</a:t>
            </a:r>
            <a:r>
              <a:rPr lang="ja-JP" altLang="en-US" sz="2000" b="1" dirty="0">
                <a:latin typeface="+mn-ea"/>
                <a:cs typeface="Calibri"/>
                <a:sym typeface="Calibri"/>
              </a:rPr>
              <a:t>方法を用いて</a:t>
            </a:r>
            <a:r>
              <a:rPr lang="en-US" sz="2000" b="1" dirty="0">
                <a:latin typeface="+mn-ea"/>
                <a:cs typeface="Calibri"/>
                <a:sym typeface="Calibri"/>
              </a:rPr>
              <a:t>RGC</a:t>
            </a:r>
            <a:r>
              <a:rPr lang="ja-JP" altLang="en-US" sz="2000" b="1" dirty="0" smtClean="0">
                <a:latin typeface="+mn-ea"/>
                <a:cs typeface="Calibri"/>
                <a:sym typeface="Calibri"/>
              </a:rPr>
              <a:t>数</a:t>
            </a:r>
            <a:r>
              <a:rPr lang="en-US" sz="2000" b="1" dirty="0" smtClean="0">
                <a:latin typeface="+mn-ea"/>
                <a:cs typeface="Calibri"/>
                <a:sym typeface="Calibri"/>
              </a:rPr>
              <a:t>を算出</a:t>
            </a:r>
            <a:r>
              <a:rPr lang="ja-JP" altLang="en-US" sz="2000" dirty="0" smtClean="0">
                <a:latin typeface="+mn-ea"/>
                <a:cs typeface="Calibri"/>
                <a:sym typeface="Calibri"/>
              </a:rPr>
              <a:t>*</a:t>
            </a:r>
            <a:endParaRPr lang="en-US" sz="2000" b="1" dirty="0">
              <a:latin typeface="+mn-ea"/>
              <a:cs typeface="Calibri"/>
              <a:sym typeface="Calibri"/>
            </a:endParaRPr>
          </a:p>
        </p:txBody>
      </p:sp>
      <p:sp>
        <p:nvSpPr>
          <p:cNvPr id="227" name="Shape 227"/>
          <p:cNvSpPr/>
          <p:nvPr/>
        </p:nvSpPr>
        <p:spPr>
          <a:xfrm>
            <a:off x="3853244" y="6227579"/>
            <a:ext cx="5234608" cy="819257"/>
          </a:xfrm>
          <a:prstGeom prst="rect">
            <a:avLst/>
          </a:prstGeom>
          <a:noFill/>
          <a:ln>
            <a:noFill/>
          </a:ln>
        </p:spPr>
        <p:txBody>
          <a:bodyPr lIns="68569" tIns="34275" rIns="68569" bIns="34275" anchor="t" anchorCtr="0">
            <a:noAutofit/>
          </a:bodyPr>
          <a:lstStyle/>
          <a:p>
            <a:pPr lvl="0">
              <a:buSzPct val="25000"/>
            </a:pPr>
            <a:r>
              <a:rPr lang="ja-JP" altLang="en-US" dirty="0" smtClean="0">
                <a:cs typeface="Calibri"/>
                <a:sym typeface="Calibri"/>
              </a:rPr>
              <a:t>*</a:t>
            </a:r>
            <a:r>
              <a:rPr lang="en-US" dirty="0" smtClean="0">
                <a:cs typeface="Calibri"/>
                <a:sym typeface="Calibri"/>
              </a:rPr>
              <a:t>Medeiros FA, </a:t>
            </a:r>
            <a:r>
              <a:rPr lang="en-US" dirty="0">
                <a:cs typeface="Calibri"/>
                <a:sym typeface="Calibri"/>
              </a:rPr>
              <a:t>et al, </a:t>
            </a:r>
            <a:r>
              <a:rPr lang="en-US" dirty="0" err="1">
                <a:cs typeface="Calibri"/>
                <a:sym typeface="Calibri"/>
              </a:rPr>
              <a:t>ArchOphthalmol</a:t>
            </a:r>
            <a:r>
              <a:rPr lang="en-US" dirty="0">
                <a:cs typeface="Calibri"/>
                <a:sym typeface="Calibri"/>
              </a:rPr>
              <a:t>. 2012</a:t>
            </a:r>
          </a:p>
        </p:txBody>
      </p:sp>
      <p:sp>
        <p:nvSpPr>
          <p:cNvPr id="228" name="Shape 228"/>
          <p:cNvSpPr/>
          <p:nvPr/>
        </p:nvSpPr>
        <p:spPr>
          <a:xfrm>
            <a:off x="3401392" y="3793797"/>
            <a:ext cx="4270753" cy="396492"/>
          </a:xfrm>
          <a:prstGeom prst="rect">
            <a:avLst/>
          </a:prstGeom>
          <a:noFill/>
          <a:ln>
            <a:noFill/>
          </a:ln>
        </p:spPr>
        <p:txBody>
          <a:bodyPr lIns="68569" tIns="34275" rIns="68569" bIns="34275" anchor="t" anchorCtr="0">
            <a:noAutofit/>
          </a:bodyPr>
          <a:lstStyle/>
          <a:p>
            <a:pPr>
              <a:buSzPct val="25000"/>
            </a:pPr>
            <a:r>
              <a:rPr lang="en-US" dirty="0" err="1">
                <a:latin typeface="+mn-ea"/>
                <a:cs typeface="Calibri"/>
                <a:sym typeface="Calibri"/>
              </a:rPr>
              <a:t>Humphrey視野計</a:t>
            </a:r>
            <a:r>
              <a:rPr lang="en-US" dirty="0">
                <a:latin typeface="+mn-ea"/>
                <a:cs typeface="Calibri"/>
                <a:sym typeface="Calibri"/>
              </a:rPr>
              <a:t>(</a:t>
            </a:r>
            <a:r>
              <a:rPr lang="en-US" dirty="0" smtClean="0">
                <a:latin typeface="+mn-ea"/>
                <a:cs typeface="Calibri"/>
                <a:sym typeface="Calibri"/>
              </a:rPr>
              <a:t>HFA; Carl </a:t>
            </a:r>
            <a:r>
              <a:rPr lang="en-US" dirty="0">
                <a:latin typeface="+mn-ea"/>
                <a:cs typeface="Calibri"/>
                <a:sym typeface="Calibri"/>
              </a:rPr>
              <a:t>Zeiss）</a:t>
            </a:r>
          </a:p>
        </p:txBody>
      </p:sp>
      <p:sp>
        <p:nvSpPr>
          <p:cNvPr id="229" name="Shape 229"/>
          <p:cNvSpPr/>
          <p:nvPr/>
        </p:nvSpPr>
        <p:spPr>
          <a:xfrm>
            <a:off x="3228474" y="2661514"/>
            <a:ext cx="4443672" cy="321246"/>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Cirrus </a:t>
            </a:r>
            <a:r>
              <a:rPr lang="en-US" dirty="0" smtClean="0">
                <a:latin typeface="+mn-ea"/>
                <a:cs typeface="Calibri"/>
                <a:sym typeface="Calibri"/>
              </a:rPr>
              <a:t>HD-OCT（OCT</a:t>
            </a:r>
            <a:r>
              <a:rPr lang="en-US" altLang="ja-JP" dirty="0" smtClean="0">
                <a:latin typeface="+mn-ea"/>
                <a:cs typeface="Calibri"/>
                <a:sym typeface="Calibri"/>
              </a:rPr>
              <a:t>; </a:t>
            </a:r>
            <a:r>
              <a:rPr lang="en-US" dirty="0" smtClean="0">
                <a:latin typeface="+mn-ea"/>
                <a:cs typeface="Calibri"/>
                <a:sym typeface="Calibri"/>
              </a:rPr>
              <a:t>Carl </a:t>
            </a:r>
            <a:r>
              <a:rPr lang="en-US" dirty="0">
                <a:latin typeface="+mn-ea"/>
                <a:cs typeface="Calibri"/>
                <a:sym typeface="Calibri"/>
              </a:rPr>
              <a:t>Zeiss）</a:t>
            </a:r>
          </a:p>
        </p:txBody>
      </p:sp>
      <p:sp>
        <p:nvSpPr>
          <p:cNvPr id="230" name="Shape 230"/>
          <p:cNvSpPr/>
          <p:nvPr/>
        </p:nvSpPr>
        <p:spPr>
          <a:xfrm>
            <a:off x="3242836" y="2969695"/>
            <a:ext cx="3996103" cy="390977"/>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O</a:t>
            </a:r>
            <a:r>
              <a:rPr lang="en-US" dirty="0" smtClean="0">
                <a:latin typeface="+mn-ea"/>
                <a:cs typeface="Calibri"/>
                <a:sym typeface="Calibri"/>
              </a:rPr>
              <a:t>ptic </a:t>
            </a:r>
            <a:r>
              <a:rPr lang="en-US" dirty="0">
                <a:latin typeface="+mn-ea"/>
                <a:cs typeface="Calibri"/>
                <a:sym typeface="Calibri"/>
              </a:rPr>
              <a:t>disc cube　200×200</a:t>
            </a:r>
          </a:p>
        </p:txBody>
      </p:sp>
      <p:sp>
        <p:nvSpPr>
          <p:cNvPr id="231" name="Shape 231"/>
          <p:cNvSpPr/>
          <p:nvPr/>
        </p:nvSpPr>
        <p:spPr>
          <a:xfrm>
            <a:off x="2811330" y="3444834"/>
            <a:ext cx="2572687" cy="346248"/>
          </a:xfrm>
          <a:prstGeom prst="rect">
            <a:avLst/>
          </a:prstGeom>
          <a:noFill/>
          <a:ln>
            <a:noFill/>
          </a:ln>
        </p:spPr>
        <p:txBody>
          <a:bodyPr lIns="68569" tIns="34275" rIns="68569" bIns="34275" anchor="t" anchorCtr="0">
            <a:noAutofit/>
          </a:bodyPr>
          <a:lstStyle/>
          <a:p>
            <a:pPr>
              <a:buSzPct val="25000"/>
            </a:pPr>
            <a:r>
              <a:rPr lang="ja-JP" altLang="en-US" sz="2000" dirty="0">
                <a:latin typeface="+mn-ea"/>
                <a:cs typeface="Calibri"/>
                <a:sym typeface="Calibri"/>
              </a:rPr>
              <a:t>静的視野計</a:t>
            </a:r>
            <a:endParaRPr lang="en-US" sz="2000" dirty="0">
              <a:latin typeface="+mn-ea"/>
              <a:cs typeface="Calibri"/>
              <a:sym typeface="Calibri"/>
            </a:endParaRPr>
          </a:p>
        </p:txBody>
      </p:sp>
      <p:sp>
        <p:nvSpPr>
          <p:cNvPr id="232" name="Shape 232"/>
          <p:cNvSpPr/>
          <p:nvPr/>
        </p:nvSpPr>
        <p:spPr>
          <a:xfrm>
            <a:off x="2789933" y="2287247"/>
            <a:ext cx="2126623" cy="346248"/>
          </a:xfrm>
          <a:prstGeom prst="rect">
            <a:avLst/>
          </a:prstGeom>
          <a:noFill/>
          <a:ln>
            <a:noFill/>
          </a:ln>
        </p:spPr>
        <p:txBody>
          <a:bodyPr lIns="68569" tIns="34275" rIns="68569" bIns="34275" anchor="t" anchorCtr="0">
            <a:noAutofit/>
          </a:bodyPr>
          <a:lstStyle/>
          <a:p>
            <a:pPr>
              <a:buSzPct val="25000"/>
            </a:pPr>
            <a:r>
              <a:rPr lang="ja-JP" altLang="en-US" sz="2000" dirty="0">
                <a:latin typeface="+mn-ea"/>
                <a:cs typeface="Calibri"/>
                <a:sym typeface="Calibri"/>
              </a:rPr>
              <a:t>光干渉断層計</a:t>
            </a:r>
            <a:endParaRPr lang="en-US" sz="2000" dirty="0">
              <a:latin typeface="+mn-ea"/>
              <a:cs typeface="Calibri"/>
              <a:sym typeface="Calibri"/>
            </a:endParaRPr>
          </a:p>
        </p:txBody>
      </p:sp>
      <p:sp>
        <p:nvSpPr>
          <p:cNvPr id="233" name="Shape 233"/>
          <p:cNvSpPr/>
          <p:nvPr/>
        </p:nvSpPr>
        <p:spPr>
          <a:xfrm>
            <a:off x="3983525" y="4200844"/>
            <a:ext cx="3190414" cy="396458"/>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SITA </a:t>
            </a:r>
            <a:r>
              <a:rPr lang="en-US" dirty="0" err="1" smtClean="0">
                <a:latin typeface="+mn-ea"/>
                <a:cs typeface="Calibri"/>
                <a:sym typeface="Calibri"/>
              </a:rPr>
              <a:t>Standard中心</a:t>
            </a:r>
            <a:r>
              <a:rPr lang="en-US" dirty="0" smtClean="0">
                <a:latin typeface="+mn-ea"/>
                <a:cs typeface="Calibri"/>
                <a:sym typeface="Calibri"/>
              </a:rPr>
              <a:t> </a:t>
            </a:r>
            <a:r>
              <a:rPr lang="en-US" dirty="0">
                <a:latin typeface="+mn-ea"/>
                <a:cs typeface="Calibri"/>
                <a:sym typeface="Calibri"/>
              </a:rPr>
              <a:t>10-2</a:t>
            </a:r>
          </a:p>
        </p:txBody>
      </p:sp>
      <p:sp>
        <p:nvSpPr>
          <p:cNvPr id="234" name="Shape 234"/>
          <p:cNvSpPr/>
          <p:nvPr/>
        </p:nvSpPr>
        <p:spPr>
          <a:xfrm>
            <a:off x="3329863" y="5325894"/>
            <a:ext cx="4493605" cy="253916"/>
          </a:xfrm>
          <a:prstGeom prst="rect">
            <a:avLst/>
          </a:prstGeom>
          <a:noFill/>
          <a:ln>
            <a:noFill/>
          </a:ln>
        </p:spPr>
        <p:txBody>
          <a:bodyPr lIns="68569" tIns="34275" rIns="68569" bIns="34275" anchor="t" anchorCtr="0">
            <a:noAutofit/>
          </a:bodyPr>
          <a:lstStyle/>
          <a:p>
            <a:pPr>
              <a:buSzPct val="25000"/>
            </a:pPr>
            <a:endParaRPr lang="en-US" sz="1200" dirty="0">
              <a:cs typeface="Calibri"/>
              <a:sym typeface="Calibri"/>
            </a:endParaRPr>
          </a:p>
        </p:txBody>
      </p:sp>
      <p:sp>
        <p:nvSpPr>
          <p:cNvPr id="235" name="Shape 235"/>
          <p:cNvSpPr/>
          <p:nvPr/>
        </p:nvSpPr>
        <p:spPr>
          <a:xfrm>
            <a:off x="1216688" y="1894833"/>
            <a:ext cx="1573245" cy="392414"/>
          </a:xfrm>
          <a:prstGeom prst="rect">
            <a:avLst/>
          </a:prstGeom>
          <a:noFill/>
          <a:ln>
            <a:noFill/>
          </a:ln>
        </p:spPr>
        <p:txBody>
          <a:bodyPr lIns="68569" tIns="34275" rIns="68569" bIns="34275" anchor="t" anchorCtr="0">
            <a:noAutofit/>
          </a:bodyPr>
          <a:lstStyle/>
          <a:p>
            <a:pPr>
              <a:buSzPct val="25000"/>
            </a:pPr>
            <a:r>
              <a:rPr lang="ja-JP" altLang="en-US" sz="2400" b="1" dirty="0">
                <a:latin typeface="+mn-ea"/>
                <a:cs typeface="Calibri" panose="020F0502020204030204" pitchFamily="34" charset="0"/>
                <a:sym typeface="Arial"/>
              </a:rPr>
              <a:t>測定機器</a:t>
            </a:r>
            <a:endParaRPr lang="en-US" sz="2400" b="1" dirty="0">
              <a:latin typeface="+mn-ea"/>
              <a:cs typeface="Calibri" panose="020F0502020204030204" pitchFamily="34" charset="0"/>
              <a:sym typeface="Arial"/>
            </a:endParaRPr>
          </a:p>
        </p:txBody>
      </p:sp>
    </p:spTree>
    <p:extLst>
      <p:ext uri="{BB962C8B-B14F-4D97-AF65-F5344CB8AC3E}">
        <p14:creationId xmlns:p14="http://schemas.microsoft.com/office/powerpoint/2010/main" val="1941823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12" name="Title 1"/>
          <p:cNvSpPr>
            <a:spLocks noGrp="1"/>
          </p:cNvSpPr>
          <p:nvPr>
            <p:ph type="title"/>
          </p:nvPr>
        </p:nvSpPr>
        <p:spPr>
          <a:xfrm>
            <a:off x="628650" y="365126"/>
            <a:ext cx="7886700" cy="1325563"/>
          </a:xfrm>
        </p:spPr>
        <p:txBody>
          <a:bodyPr/>
          <a:lstStyle/>
          <a:p>
            <a:pPr algn="ctr"/>
            <a:r>
              <a:rPr lang="en-US" dirty="0" smtClean="0">
                <a:ea typeface="Calibri"/>
                <a:cs typeface="Calibri"/>
                <a:sym typeface="Calibri"/>
              </a:rPr>
              <a:t>RGC</a:t>
            </a:r>
            <a:r>
              <a:rPr lang="en-US" altLang="ja-JP" dirty="0" smtClean="0">
                <a:ea typeface="Calibri"/>
                <a:cs typeface="Calibri"/>
                <a:sym typeface="Calibri"/>
              </a:rPr>
              <a:t>_HFA</a:t>
            </a:r>
            <a:endParaRPr lang="en-US" dirty="0"/>
          </a:p>
        </p:txBody>
      </p:sp>
      <p:sp>
        <p:nvSpPr>
          <p:cNvPr id="210" name="Shape 210"/>
          <p:cNvSpPr/>
          <p:nvPr/>
        </p:nvSpPr>
        <p:spPr>
          <a:xfrm>
            <a:off x="5192644" y="6381398"/>
            <a:ext cx="3712227" cy="699796"/>
          </a:xfrm>
          <a:prstGeom prst="rect">
            <a:avLst/>
          </a:prstGeom>
          <a:noFill/>
          <a:ln>
            <a:noFill/>
          </a:ln>
        </p:spPr>
        <p:txBody>
          <a:bodyPr lIns="68569" tIns="34275" rIns="68569" bIns="34275" anchor="t" anchorCtr="0">
            <a:noAutofit/>
          </a:bodyPr>
          <a:lstStyle/>
          <a:p>
            <a:pPr algn="r">
              <a:buSzPct val="25000"/>
            </a:pPr>
            <a:r>
              <a:rPr lang="en-US" smtClean="0">
                <a:latin typeface="Calibri"/>
                <a:ea typeface="Calibri"/>
                <a:cs typeface="Calibri"/>
                <a:sym typeface="Calibri"/>
              </a:rPr>
              <a:t>Medeiros FA.  </a:t>
            </a:r>
            <a:r>
              <a:rPr lang="en-US" dirty="0" err="1">
                <a:latin typeface="Calibri"/>
                <a:ea typeface="Calibri"/>
                <a:cs typeface="Calibri"/>
                <a:sym typeface="Calibri"/>
              </a:rPr>
              <a:t>ArchOphthalmol</a:t>
            </a:r>
            <a:r>
              <a:rPr lang="en-US" dirty="0">
                <a:latin typeface="Calibri"/>
                <a:ea typeface="Calibri"/>
                <a:cs typeface="Calibri"/>
                <a:sym typeface="Calibri"/>
              </a:rPr>
              <a:t>. 2012</a:t>
            </a:r>
          </a:p>
        </p:txBody>
      </p:sp>
      <p:sp>
        <p:nvSpPr>
          <p:cNvPr id="212" name="Shape 212"/>
          <p:cNvSpPr txBox="1"/>
          <p:nvPr/>
        </p:nvSpPr>
        <p:spPr>
          <a:xfrm>
            <a:off x="2539717" y="1865742"/>
            <a:ext cx="4327323" cy="1709184"/>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m=[0.054*(</a:t>
            </a:r>
            <a:r>
              <a:rPr lang="en-US" sz="2400" dirty="0" err="1">
                <a:latin typeface="Calibri"/>
                <a:ea typeface="Calibri"/>
                <a:cs typeface="Calibri"/>
                <a:sym typeface="Calibri"/>
              </a:rPr>
              <a:t>ec</a:t>
            </a:r>
            <a:r>
              <a:rPr lang="en-US" sz="2400" dirty="0">
                <a:latin typeface="Calibri"/>
                <a:ea typeface="Calibri"/>
                <a:cs typeface="Calibri"/>
                <a:sym typeface="Calibri"/>
              </a:rPr>
              <a:t>*1.32)]+0.9</a:t>
            </a:r>
          </a:p>
          <a:p>
            <a:pPr algn="ctr">
              <a:buSzPct val="25000"/>
            </a:pPr>
            <a:r>
              <a:rPr lang="en-US" sz="2400" dirty="0">
                <a:latin typeface="Calibri"/>
                <a:ea typeface="Calibri"/>
                <a:cs typeface="Calibri"/>
                <a:sym typeface="Calibri"/>
              </a:rPr>
              <a:t> b=[-1.5*(</a:t>
            </a:r>
            <a:r>
              <a:rPr lang="en-US" sz="2400" dirty="0" err="1">
                <a:latin typeface="Calibri"/>
                <a:ea typeface="Calibri"/>
                <a:cs typeface="Calibri"/>
                <a:sym typeface="Calibri"/>
              </a:rPr>
              <a:t>ec</a:t>
            </a:r>
            <a:r>
              <a:rPr lang="en-US" sz="2400" dirty="0">
                <a:latin typeface="Calibri"/>
                <a:ea typeface="Calibri"/>
                <a:cs typeface="Calibri"/>
                <a:sym typeface="Calibri"/>
              </a:rPr>
              <a:t>*1.32)]-14.8</a:t>
            </a:r>
          </a:p>
          <a:p>
            <a:pPr algn="ctr">
              <a:buSzPct val="25000"/>
            </a:pPr>
            <a:r>
              <a:rPr lang="en-US" sz="2400" dirty="0">
                <a:latin typeface="Calibri"/>
                <a:ea typeface="Calibri"/>
                <a:cs typeface="Calibri"/>
                <a:sym typeface="Calibri"/>
              </a:rPr>
              <a:t> </a:t>
            </a:r>
            <a:r>
              <a:rPr lang="en-US" sz="2400" dirty="0" err="1">
                <a:latin typeface="Calibri"/>
                <a:ea typeface="Calibri"/>
                <a:cs typeface="Calibri"/>
                <a:sym typeface="Calibri"/>
              </a:rPr>
              <a:t>gc</a:t>
            </a:r>
            <a:r>
              <a:rPr lang="en-US" sz="2400" dirty="0">
                <a:latin typeface="Calibri"/>
                <a:ea typeface="Calibri"/>
                <a:cs typeface="Calibri"/>
                <a:sym typeface="Calibri"/>
              </a:rPr>
              <a:t>={[(s-1)-b]/m}+4.7</a:t>
            </a:r>
          </a:p>
          <a:p>
            <a:pPr algn="ctr">
              <a:buSzPct val="25000"/>
            </a:pPr>
            <a:r>
              <a:rPr lang="en-US" sz="2800" dirty="0">
                <a:ea typeface="Calibri"/>
                <a:cs typeface="Calibri"/>
                <a:sym typeface="Calibri"/>
              </a:rPr>
              <a:t>RGC</a:t>
            </a:r>
            <a:r>
              <a:rPr lang="en-US" altLang="ja-JP" sz="2800" dirty="0">
                <a:ea typeface="Calibri"/>
                <a:cs typeface="Calibri"/>
                <a:sym typeface="Calibri"/>
              </a:rPr>
              <a:t>_HFA </a:t>
            </a:r>
            <a:r>
              <a:rPr lang="en-US" sz="2400" dirty="0" smtClean="0">
                <a:latin typeface="Calibri"/>
                <a:ea typeface="Calibri"/>
                <a:cs typeface="Calibri"/>
                <a:sym typeface="Calibri"/>
              </a:rPr>
              <a:t>=[</a:t>
            </a:r>
            <a:r>
              <a:rPr lang="en-US" sz="2400" dirty="0">
                <a:latin typeface="Calibri"/>
                <a:ea typeface="Calibri"/>
                <a:cs typeface="Calibri"/>
                <a:sym typeface="Calibri"/>
              </a:rPr>
              <a:t>∑10^(</a:t>
            </a:r>
            <a:r>
              <a:rPr lang="en-US" sz="2400" dirty="0" err="1">
                <a:latin typeface="Calibri"/>
                <a:ea typeface="Calibri"/>
                <a:cs typeface="Calibri"/>
                <a:sym typeface="Calibri"/>
              </a:rPr>
              <a:t>gc</a:t>
            </a:r>
            <a:r>
              <a:rPr lang="en-US" sz="2400" dirty="0">
                <a:latin typeface="Calibri"/>
                <a:ea typeface="Calibri"/>
                <a:cs typeface="Calibri"/>
                <a:sym typeface="Calibri"/>
              </a:rPr>
              <a:t>*0.1)]</a:t>
            </a:r>
            <a:r>
              <a:rPr lang="en-US" sz="2400" dirty="0">
                <a:solidFill>
                  <a:srgbClr val="FF0000"/>
                </a:solidFill>
                <a:latin typeface="Calibri"/>
                <a:ea typeface="Calibri"/>
                <a:cs typeface="Calibri"/>
                <a:sym typeface="Calibri"/>
              </a:rPr>
              <a:t>/9</a:t>
            </a:r>
          </a:p>
        </p:txBody>
      </p:sp>
      <mc:AlternateContent xmlns:mc="http://schemas.openxmlformats.org/markup-compatibility/2006" xmlns:a14="http://schemas.microsoft.com/office/drawing/2010/main">
        <mc:Choice Requires="a14">
          <p:sp>
            <p:nvSpPr>
              <p:cNvPr id="3" name="TextBox 2"/>
              <p:cNvSpPr txBox="1"/>
              <p:nvPr/>
            </p:nvSpPr>
            <p:spPr>
              <a:xfrm>
                <a:off x="2492071" y="5112532"/>
                <a:ext cx="4159857" cy="85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m:t>
                      </m:r>
                      <m:r>
                        <a:rPr lang="en-US" altLang="ja-JP" b="0" i="1" smtClean="0">
                          <a:latin typeface="Cambria Math" charset="0"/>
                        </a:rPr>
                        <m:t>𝑠</m:t>
                      </m:r>
                      <m:r>
                        <a:rPr lang="en-US" altLang="ja-JP" b="0" i="1" smtClean="0">
                          <a:latin typeface="Cambria Math" charset="0"/>
                        </a:rPr>
                        <m:t>6:</m:t>
                      </m:r>
                      <m:r>
                        <a:rPr lang="en-US" altLang="ja-JP" b="0" i="1" smtClean="0">
                          <a:latin typeface="Cambria Math" charset="0"/>
                        </a:rPr>
                        <m:t>𝐴𝑠</m:t>
                      </m:r>
                      <m:r>
                        <a:rPr lang="en-US" altLang="ja-JP" b="0" i="1" smtClean="0">
                          <a:latin typeface="Cambria Math" charset="0"/>
                        </a:rPr>
                        <m:t>2=</m:t>
                      </m:r>
                      <m:sSup>
                        <m:sSupPr>
                          <m:ctrlPr>
                            <a:rPr lang="en-US" b="0" i="1" smtClean="0">
                              <a:latin typeface="Cambria Math" panose="02040503050406030204" pitchFamily="18" charset="0"/>
                            </a:rPr>
                          </m:ctrlPr>
                        </m:sSupPr>
                        <m:e>
                          <m:r>
                            <a:rPr lang="en-US" b="0" i="1" smtClean="0">
                              <a:latin typeface="Cambria Math" charset="0"/>
                            </a:rPr>
                            <m:t>6</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r>
                        <a:rPr lang="en-US" i="1">
                          <a:latin typeface="Cambria Math" charset="0"/>
                        </a:rPr>
                        <m:t>:</m:t>
                      </m:r>
                      <m:r>
                        <a:rPr lang="en-US" b="0" i="1" smtClean="0">
                          <a:latin typeface="Cambria Math" charset="0"/>
                        </a:rPr>
                        <m:t> </m:t>
                      </m:r>
                      <m:sSup>
                        <m:sSupPr>
                          <m:ctrlPr>
                            <a:rPr lang="en-US" i="1">
                              <a:latin typeface="Cambria Math" panose="02040503050406030204" pitchFamily="18" charset="0"/>
                            </a:rPr>
                          </m:ctrlPr>
                        </m:sSupPr>
                        <m:e>
                          <m:r>
                            <a:rPr lang="en-US" i="1">
                              <a:latin typeface="Cambria Math" charset="0"/>
                            </a:rPr>
                            <m:t>2</m:t>
                          </m:r>
                        </m:e>
                        <m:sup>
                          <m:r>
                            <a:rPr lang="en-US" i="1">
                              <a:latin typeface="Cambria Math" charset="0"/>
                            </a:rPr>
                            <m:t>2</m:t>
                          </m:r>
                        </m:sup>
                      </m:sSup>
                      <m:r>
                        <a:rPr lang="en-US" i="1">
                          <a:latin typeface="Cambria Math" charset="0"/>
                          <a:ea typeface="Cambria Math" charset="0"/>
                          <a:cs typeface="Cambria Math"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charset="0"/>
                                    </a:rPr>
                                    <m:t>1</m:t>
                                  </m:r>
                                </m:num>
                                <m:den>
                                  <m:r>
                                    <a:rPr lang="en-US" i="1">
                                      <a:latin typeface="Cambria Math" charset="0"/>
                                    </a:rPr>
                                    <m:t>4</m:t>
                                  </m:r>
                                </m:den>
                              </m:f>
                            </m:e>
                          </m:d>
                        </m:e>
                        <m:sup>
                          <m:r>
                            <a:rPr lang="en-US" i="1">
                              <a:latin typeface="Cambria Math" charset="0"/>
                            </a:rPr>
                            <m:t>2</m:t>
                          </m:r>
                        </m:sup>
                      </m:sSup>
                      <m:r>
                        <a:rPr lang="en-US" b="0" i="0" smtClean="0">
                          <a:latin typeface="Cambria Math" charset="0"/>
                        </a:rPr>
                        <m:t>=9 :1 </m:t>
                      </m:r>
                    </m:oMath>
                  </m:oMathPara>
                </a14:m>
                <a:endParaRPr lang="en-US" dirty="0"/>
              </a:p>
              <a:p>
                <a:endParaRPr lang="en-US" b="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492071" y="5112532"/>
                <a:ext cx="4159857" cy="857992"/>
              </a:xfrm>
              <a:prstGeom prst="rect">
                <a:avLst/>
              </a:prstGeom>
              <a:blipFill rotWithShape="0">
                <a:blip r:embed="rId3"/>
                <a:stretch>
                  <a:fillRect/>
                </a:stretch>
              </a:blipFill>
            </p:spPr>
            <p:txBody>
              <a:bodyPr/>
              <a:lstStyle/>
              <a:p>
                <a:r>
                  <a:rPr lang="en-US">
                    <a:noFill/>
                  </a:rPr>
                  <a:t> </a:t>
                </a:r>
              </a:p>
            </p:txBody>
          </p:sp>
        </mc:Fallback>
      </mc:AlternateContent>
      <p:sp>
        <p:nvSpPr>
          <p:cNvPr id="2" name="Rectangle 1"/>
          <p:cNvSpPr/>
          <p:nvPr/>
        </p:nvSpPr>
        <p:spPr>
          <a:xfrm>
            <a:off x="6063082" y="3983765"/>
            <a:ext cx="2590709" cy="923330"/>
          </a:xfrm>
          <a:prstGeom prst="rect">
            <a:avLst/>
          </a:prstGeom>
        </p:spPr>
        <p:txBody>
          <a:bodyPr wrap="none">
            <a:spAutoFit/>
          </a:bodyPr>
          <a:lstStyle/>
          <a:p>
            <a:r>
              <a:rPr lang="en-US" dirty="0"/>
              <a:t>ganglion cell quantity (</a:t>
            </a:r>
            <a:r>
              <a:rPr lang="en-US" dirty="0" err="1"/>
              <a:t>gc</a:t>
            </a:r>
            <a:r>
              <a:rPr lang="en-US" dirty="0" smtClean="0"/>
              <a:t>)</a:t>
            </a:r>
          </a:p>
          <a:p>
            <a:r>
              <a:rPr lang="en-US" dirty="0"/>
              <a:t>visual field sensitivity (s</a:t>
            </a:r>
            <a:r>
              <a:rPr lang="en-US" dirty="0" smtClean="0"/>
              <a:t>)</a:t>
            </a:r>
          </a:p>
          <a:p>
            <a:r>
              <a:rPr lang="en-US" dirty="0"/>
              <a:t>eccentricity (</a:t>
            </a:r>
            <a:r>
              <a:rPr lang="en-US" dirty="0" err="1"/>
              <a:t>ec</a:t>
            </a:r>
            <a:r>
              <a:rPr lang="en-US" dirty="0"/>
              <a:t>)</a:t>
            </a:r>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ea typeface="Calibri"/>
                <a:cs typeface="Calibri"/>
                <a:sym typeface="Calibri"/>
              </a:rPr>
              <a:t>RGC</a:t>
            </a:r>
            <a:r>
              <a:rPr lang="en-US" altLang="ja-JP" dirty="0" smtClean="0">
                <a:ea typeface="Calibri"/>
                <a:cs typeface="Calibri"/>
                <a:sym typeface="Calibri"/>
              </a:rPr>
              <a:t>_OCT</a:t>
            </a:r>
            <a:endParaRPr lang="en-US" dirty="0"/>
          </a:p>
        </p:txBody>
      </p:sp>
      <p:sp>
        <p:nvSpPr>
          <p:cNvPr id="3" name="Shape 207"/>
          <p:cNvSpPr txBox="1"/>
          <p:nvPr/>
        </p:nvSpPr>
        <p:spPr>
          <a:xfrm>
            <a:off x="1269453" y="2301715"/>
            <a:ext cx="6605093" cy="1828202"/>
          </a:xfrm>
          <a:prstGeom prst="rect">
            <a:avLst/>
          </a:prstGeom>
          <a:noFill/>
          <a:ln>
            <a:solidFill>
              <a:schemeClr val="tx1"/>
            </a:solidFill>
          </a:ln>
        </p:spPr>
        <p:txBody>
          <a:bodyPr lIns="68569" tIns="34275" rIns="68569" bIns="34275" anchor="t" anchorCtr="0">
            <a:noAutofit/>
          </a:bodyPr>
          <a:lstStyle/>
          <a:p>
            <a:pPr algn="ctr"/>
            <a:r>
              <a:rPr lang="en-US" altLang="ja-JP" sz="2100" dirty="0">
                <a:solidFill>
                  <a:srgbClr val="000000"/>
                </a:solidFill>
                <a:latin typeface="Arial" panose="020B0604020202020204" pitchFamily="34" charset="0"/>
              </a:rPr>
              <a:t>d = (−0.007*age) + 1.4 </a:t>
            </a:r>
            <a:endParaRPr lang="en-US" altLang="ja-JP" sz="2100" dirty="0"/>
          </a:p>
          <a:p>
            <a:pPr algn="ctr"/>
            <a:r>
              <a:rPr lang="en-US" altLang="ja-JP" sz="2100" dirty="0">
                <a:solidFill>
                  <a:srgbClr val="000000"/>
                </a:solidFill>
                <a:latin typeface="Arial" panose="020B0604020202020204" pitchFamily="34" charset="0"/>
              </a:rPr>
              <a:t>c = (−0.26*</a:t>
            </a:r>
            <a:r>
              <a:rPr lang="en-US" altLang="ja-JP" sz="2100" dirty="0">
                <a:solidFill>
                  <a:srgbClr val="FF0000"/>
                </a:solidFill>
                <a:latin typeface="Arial" panose="020B0604020202020204" pitchFamily="34" charset="0"/>
              </a:rPr>
              <a:t>macular TD</a:t>
            </a:r>
            <a:r>
              <a:rPr lang="en-US" altLang="ja-JP" sz="2100" dirty="0">
                <a:solidFill>
                  <a:srgbClr val="000000"/>
                </a:solidFill>
                <a:latin typeface="Arial" panose="020B0604020202020204" pitchFamily="34" charset="0"/>
              </a:rPr>
              <a:t>) + 0.12 </a:t>
            </a:r>
            <a:endParaRPr lang="en-US" altLang="ja-JP" sz="2100" dirty="0" smtClean="0">
              <a:solidFill>
                <a:srgbClr val="000000"/>
              </a:solidFill>
              <a:latin typeface="Arial" panose="020B0604020202020204" pitchFamily="34" charset="0"/>
            </a:endParaRPr>
          </a:p>
          <a:p>
            <a:pPr algn="ctr"/>
            <a:r>
              <a:rPr lang="en-US" altLang="ja-JP" sz="2100" dirty="0" smtClean="0">
                <a:solidFill>
                  <a:srgbClr val="000000"/>
                </a:solidFill>
                <a:latin typeface="Arial" panose="020B0604020202020204" pitchFamily="34" charset="0"/>
              </a:rPr>
              <a:t>a </a:t>
            </a:r>
            <a:r>
              <a:rPr lang="en-US" altLang="ja-JP" sz="2100" dirty="0">
                <a:solidFill>
                  <a:srgbClr val="000000"/>
                </a:solidFill>
                <a:latin typeface="Arial" panose="020B0604020202020204" pitchFamily="34" charset="0"/>
              </a:rPr>
              <a:t>= </a:t>
            </a:r>
            <a:r>
              <a:rPr lang="en-US" altLang="ja-JP" sz="2100" dirty="0" err="1" smtClean="0">
                <a:latin typeface="Arial" panose="020B0604020202020204" pitchFamily="34" charset="0"/>
              </a:rPr>
              <a:t>ave</a:t>
            </a:r>
            <a:r>
              <a:rPr lang="en-US" altLang="ja-JP" sz="2100" dirty="0" smtClean="0">
                <a:latin typeface="Arial" panose="020B0604020202020204" pitchFamily="34" charset="0"/>
              </a:rPr>
              <a:t> </a:t>
            </a:r>
            <a:r>
              <a:rPr lang="en-US" altLang="ja-JP" sz="2100" dirty="0" err="1" smtClean="0">
                <a:latin typeface="Arial" panose="020B0604020202020204" pitchFamily="34" charset="0"/>
              </a:rPr>
              <a:t>cpRNFLT</a:t>
            </a:r>
            <a:r>
              <a:rPr lang="en-US" altLang="ja-JP" sz="2100" dirty="0" smtClean="0">
                <a:solidFill>
                  <a:srgbClr val="000000"/>
                </a:solidFill>
                <a:latin typeface="Arial" panose="020B0604020202020204" pitchFamily="34" charset="0"/>
              </a:rPr>
              <a:t>*</a:t>
            </a:r>
            <a:r>
              <a:rPr lang="en-US" altLang="ja-JP" sz="2100" dirty="0" err="1" smtClean="0">
                <a:solidFill>
                  <a:srgbClr val="FF0000"/>
                </a:solidFill>
                <a:latin typeface="Arial" panose="020B0604020202020204" pitchFamily="34" charset="0"/>
              </a:rPr>
              <a:t>θ</a:t>
            </a:r>
            <a:r>
              <a:rPr lang="en-US" altLang="ja-JP" sz="2100" dirty="0" smtClean="0">
                <a:solidFill>
                  <a:srgbClr val="FF0000"/>
                </a:solidFill>
                <a:latin typeface="Arial" panose="020B0604020202020204" pitchFamily="34" charset="0"/>
              </a:rPr>
              <a:t>/360</a:t>
            </a:r>
            <a:r>
              <a:rPr lang="en-US" altLang="ja-JP" sz="2100" dirty="0" smtClean="0">
                <a:solidFill>
                  <a:srgbClr val="000000"/>
                </a:solidFill>
                <a:latin typeface="Arial" panose="020B0604020202020204" pitchFamily="34" charset="0"/>
              </a:rPr>
              <a:t>*10870*d </a:t>
            </a:r>
          </a:p>
          <a:p>
            <a:pPr algn="ctr"/>
            <a:endParaRPr lang="en-US" altLang="ja-JP" sz="2100" dirty="0" smtClean="0">
              <a:solidFill>
                <a:srgbClr val="000000"/>
              </a:solidFill>
              <a:latin typeface="Arial" panose="020B0604020202020204" pitchFamily="34" charset="0"/>
            </a:endParaRPr>
          </a:p>
          <a:p>
            <a:pPr algn="ctr"/>
            <a:r>
              <a:rPr lang="en-US" altLang="ja-JP" sz="2100" dirty="0" smtClean="0">
                <a:solidFill>
                  <a:srgbClr val="000000"/>
                </a:solidFill>
                <a:latin typeface="Arial" panose="020B0604020202020204" pitchFamily="34" charset="0"/>
              </a:rPr>
              <a:t>RGC_OCT= </a:t>
            </a:r>
            <a:r>
              <a:rPr lang="en-US" altLang="ja-JP" sz="2100" dirty="0">
                <a:solidFill>
                  <a:srgbClr val="000000"/>
                </a:solidFill>
                <a:latin typeface="Arial" panose="020B0604020202020204" pitchFamily="34" charset="0"/>
              </a:rPr>
              <a:t>10^[(log(a)*10 −c)*0.1</a:t>
            </a:r>
            <a:r>
              <a:rPr lang="en-US" altLang="ja-JP" sz="2100" dirty="0" smtClean="0">
                <a:solidFill>
                  <a:srgbClr val="000000"/>
                </a:solidFill>
                <a:latin typeface="Arial" panose="020B0604020202020204" pitchFamily="34" charset="0"/>
              </a:rPr>
              <a:t>]</a:t>
            </a:r>
            <a:endParaRPr lang="en-US" altLang="ja-JP" sz="2100" dirty="0"/>
          </a:p>
        </p:txBody>
      </p:sp>
      <p:sp>
        <p:nvSpPr>
          <p:cNvPr id="5" name="Shape 210"/>
          <p:cNvSpPr/>
          <p:nvPr/>
        </p:nvSpPr>
        <p:spPr>
          <a:xfrm>
            <a:off x="5232401" y="6508102"/>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6" name="正方形/長方形 5"/>
          <p:cNvSpPr/>
          <p:nvPr/>
        </p:nvSpPr>
        <p:spPr>
          <a:xfrm>
            <a:off x="2809068" y="3852918"/>
            <a:ext cx="4572000" cy="646331"/>
          </a:xfrm>
          <a:prstGeom prst="rect">
            <a:avLst/>
          </a:prstGeom>
        </p:spPr>
        <p:txBody>
          <a:bodyPr>
            <a:spAutoFit/>
          </a:bodyPr>
          <a:lstStyle/>
          <a:p>
            <a:r>
              <a:rPr lang="en-US" altLang="ja-JP" dirty="0"/>
              <a:t/>
            </a:r>
            <a:br>
              <a:rPr lang="en-US" altLang="ja-JP" dirty="0"/>
            </a:br>
            <a:endParaRPr lang="ja-JP" altLang="en-US" dirty="0"/>
          </a:p>
        </p:txBody>
      </p:sp>
      <p:grpSp>
        <p:nvGrpSpPr>
          <p:cNvPr id="8" name="Group 7"/>
          <p:cNvGrpSpPr/>
          <p:nvPr/>
        </p:nvGrpSpPr>
        <p:grpSpPr>
          <a:xfrm>
            <a:off x="3442953" y="4399300"/>
            <a:ext cx="2312069" cy="1553413"/>
            <a:chOff x="3456056" y="4074068"/>
            <a:chExt cx="2312069" cy="1553413"/>
          </a:xfrm>
        </p:grpSpPr>
        <p:sp>
          <p:nvSpPr>
            <p:cNvPr id="17" name="TextBox 16"/>
            <p:cNvSpPr txBox="1"/>
            <p:nvPr/>
          </p:nvSpPr>
          <p:spPr>
            <a:xfrm>
              <a:off x="4158001" y="4074068"/>
              <a:ext cx="881973" cy="369332"/>
            </a:xfrm>
            <a:prstGeom prst="rect">
              <a:avLst/>
            </a:prstGeom>
            <a:noFill/>
          </p:spPr>
          <p:txBody>
            <a:bodyPr wrap="none" rtlCol="0">
              <a:spAutoFit/>
            </a:bodyPr>
            <a:lstStyle/>
            <a:p>
              <a:pPr algn="ctr"/>
              <a:r>
                <a:rPr lang="en-US" dirty="0" err="1" smtClean="0"/>
                <a:t>cpRNFL</a:t>
              </a:r>
              <a:endParaRPr lang="en-US" dirty="0"/>
            </a:p>
          </p:txBody>
        </p:sp>
        <p:grpSp>
          <p:nvGrpSpPr>
            <p:cNvPr id="7" name="Group 6"/>
            <p:cNvGrpSpPr/>
            <p:nvPr/>
          </p:nvGrpSpPr>
          <p:grpSpPr>
            <a:xfrm>
              <a:off x="3456056" y="4736573"/>
              <a:ext cx="535724" cy="890908"/>
              <a:chOff x="4331126" y="4470853"/>
              <a:chExt cx="535724" cy="890908"/>
            </a:xfrm>
          </p:grpSpPr>
          <p:sp>
            <p:nvSpPr>
              <p:cNvPr id="15" name="Oval 14"/>
              <p:cNvSpPr/>
              <p:nvPr/>
            </p:nvSpPr>
            <p:spPr>
              <a:xfrm>
                <a:off x="4350811" y="4470853"/>
                <a:ext cx="500295" cy="544423"/>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331126" y="4992429"/>
                <a:ext cx="535724" cy="369332"/>
              </a:xfrm>
              <a:prstGeom prst="rect">
                <a:avLst/>
              </a:prstGeom>
              <a:noFill/>
            </p:spPr>
            <p:txBody>
              <a:bodyPr wrap="none" rtlCol="0">
                <a:spAutoFit/>
              </a:bodyPr>
              <a:lstStyle/>
              <a:p>
                <a:pPr algn="ctr"/>
                <a:r>
                  <a:rPr lang="en-US" dirty="0" smtClean="0"/>
                  <a:t>360</a:t>
                </a:r>
                <a:endParaRPr lang="en-US" dirty="0"/>
              </a:p>
            </p:txBody>
          </p:sp>
        </p:grpSp>
        <p:grpSp>
          <p:nvGrpSpPr>
            <p:cNvPr id="4" name="Group 3"/>
            <p:cNvGrpSpPr/>
            <p:nvPr/>
          </p:nvGrpSpPr>
          <p:grpSpPr>
            <a:xfrm>
              <a:off x="5232401" y="4703311"/>
              <a:ext cx="535724" cy="924170"/>
              <a:chOff x="4331126" y="5472201"/>
              <a:chExt cx="535724" cy="924170"/>
            </a:xfrm>
          </p:grpSpPr>
          <p:grpSp>
            <p:nvGrpSpPr>
              <p:cNvPr id="16" name="Group 15"/>
              <p:cNvGrpSpPr/>
              <p:nvPr/>
            </p:nvGrpSpPr>
            <p:grpSpPr>
              <a:xfrm>
                <a:off x="4346871" y="5472201"/>
                <a:ext cx="504234" cy="548710"/>
                <a:chOff x="6953300" y="3833811"/>
                <a:chExt cx="806400" cy="806400"/>
              </a:xfrm>
            </p:grpSpPr>
            <p:sp>
              <p:nvSpPr>
                <p:cNvPr id="21" name="Oval 20"/>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e 21"/>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9" name="TextBox 18"/>
              <p:cNvSpPr txBox="1"/>
              <p:nvPr/>
            </p:nvSpPr>
            <p:spPr>
              <a:xfrm>
                <a:off x="4331126" y="6027039"/>
                <a:ext cx="535724" cy="369332"/>
              </a:xfrm>
              <a:prstGeom prst="rect">
                <a:avLst/>
              </a:prstGeom>
              <a:noFill/>
            </p:spPr>
            <p:txBody>
              <a:bodyPr wrap="none" rtlCol="0">
                <a:spAutoFit/>
              </a:bodyPr>
              <a:lstStyle/>
              <a:p>
                <a:pPr algn="ctr"/>
                <a:r>
                  <a:rPr lang="en-US" dirty="0" smtClean="0"/>
                  <a:t>180</a:t>
                </a:r>
                <a:endParaRPr lang="en-US" dirty="0"/>
              </a:p>
            </p:txBody>
          </p:sp>
        </p:grpSp>
      </p:gr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15411</TotalTime>
  <Words>1195</Words>
  <Application>Microsoft Office PowerPoint</Application>
  <PresentationFormat>画面に合わせる (4:3)</PresentationFormat>
  <Paragraphs>193</Paragraphs>
  <Slides>23</Slides>
  <Notes>16</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23</vt:i4>
      </vt:variant>
    </vt:vector>
  </HeadingPairs>
  <TitlesOfParts>
    <vt:vector size="36" baseType="lpstr">
      <vt:lpstr>ＭＳ ゴシック</vt:lpstr>
      <vt:lpstr>Yu Gothic</vt:lpstr>
      <vt:lpstr>Yu Gothic</vt:lpstr>
      <vt:lpstr>游ゴシック Light</vt:lpstr>
      <vt:lpstr>Arial</vt:lpstr>
      <vt:lpstr>Calibri</vt:lpstr>
      <vt:lpstr>Calibri Light</vt:lpstr>
      <vt:lpstr>Cambria Math</vt:lpstr>
      <vt:lpstr>Century</vt:lpstr>
      <vt:lpstr>Mangal</vt:lpstr>
      <vt:lpstr>Times New Roman</vt:lpstr>
      <vt:lpstr>Wingdings</vt:lpstr>
      <vt:lpstr>Office Theme</vt:lpstr>
      <vt:lpstr>ハンフリー10-2とOCTから算出する網膜神経節細胞数</vt:lpstr>
      <vt:lpstr>背景</vt:lpstr>
      <vt:lpstr>Structure-Function models</vt:lpstr>
      <vt:lpstr>目的</vt:lpstr>
      <vt:lpstr>対象</vt:lpstr>
      <vt:lpstr>対象</vt:lpstr>
      <vt:lpstr>方法</vt:lpstr>
      <vt:lpstr>RGC_HFA</vt:lpstr>
      <vt:lpstr>RGC_OCT</vt:lpstr>
      <vt:lpstr>RGC HFA vs 360 or 180 degree</vt:lpstr>
      <vt:lpstr>360 degree is best</vt:lpstr>
      <vt:lpstr>10-2測定点とcpRNFLTの対応 </vt:lpstr>
      <vt:lpstr>What did affect the over estimate?</vt:lpstr>
      <vt:lpstr>RGC displacement</vt:lpstr>
      <vt:lpstr>RGC_HFA vs. 360 or 180 degree</vt:lpstr>
      <vt:lpstr>213 degree is best</vt:lpstr>
      <vt:lpstr>cpRNFLT Clock hour</vt:lpstr>
      <vt:lpstr>cpRNFLT Clock hour</vt:lpstr>
      <vt:lpstr>サブ解析</vt:lpstr>
      <vt:lpstr>PowerPoint プレゼンテーション</vt:lpstr>
      <vt:lpstr>PowerPoint プレゼンテーション</vt:lpstr>
      <vt:lpstr>PowerPoint プレゼンテーション</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yoshimasa</cp:lastModifiedBy>
  <cp:revision>178</cp:revision>
  <dcterms:created xsi:type="dcterms:W3CDTF">2017-05-19T11:56:16Z</dcterms:created>
  <dcterms:modified xsi:type="dcterms:W3CDTF">2017-09-03T22:02:44Z</dcterms:modified>
</cp:coreProperties>
</file>